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handoutMasterIdLst>
    <p:handoutMasterId r:id="rId24"/>
  </p:handoutMasterIdLst>
  <p:sldIdLst>
    <p:sldId id="256" r:id="rId2"/>
    <p:sldId id="356" r:id="rId3"/>
    <p:sldId id="275" r:id="rId4"/>
    <p:sldId id="354" r:id="rId5"/>
    <p:sldId id="344" r:id="rId6"/>
    <p:sldId id="346" r:id="rId7"/>
    <p:sldId id="357" r:id="rId8"/>
    <p:sldId id="324" r:id="rId9"/>
    <p:sldId id="359" r:id="rId10"/>
    <p:sldId id="345" r:id="rId11"/>
    <p:sldId id="347" r:id="rId12"/>
    <p:sldId id="364" r:id="rId13"/>
    <p:sldId id="360" r:id="rId14"/>
    <p:sldId id="361" r:id="rId15"/>
    <p:sldId id="362" r:id="rId16"/>
    <p:sldId id="363" r:id="rId17"/>
    <p:sldId id="260" r:id="rId18"/>
    <p:sldId id="358" r:id="rId19"/>
    <p:sldId id="350" r:id="rId20"/>
    <p:sldId id="343" r:id="rId21"/>
    <p:sldId id="333" r:id="rId22"/>
  </p:sldIdLst>
  <p:sldSz cx="9144000" cy="6765925"/>
  <p:notesSz cx="7010400" cy="9296400"/>
  <p:defaultTextStyle>
    <a:defPPr>
      <a:defRPr lang="en-US"/>
    </a:defPPr>
    <a:lvl1pPr algn="ctr" rtl="0" fontAlgn="base">
      <a:spcBef>
        <a:spcPct val="0"/>
      </a:spcBef>
      <a:spcAft>
        <a:spcPct val="0"/>
      </a:spcAft>
      <a:buClr>
        <a:srgbClr val="CCFFFF"/>
      </a:buClr>
      <a:buSzPct val="70000"/>
      <a:buFont typeface="Wingdings" pitchFamily="2" charset="2"/>
      <a:defRPr sz="1200" b="1" kern="1200">
        <a:solidFill>
          <a:srgbClr val="0066FF"/>
        </a:solidFill>
        <a:latin typeface="Arial" charset="0"/>
        <a:ea typeface="+mn-ea"/>
        <a:cs typeface="+mn-cs"/>
      </a:defRPr>
    </a:lvl1pPr>
    <a:lvl2pPr marL="457200" algn="ctr" rtl="0" fontAlgn="base">
      <a:spcBef>
        <a:spcPct val="0"/>
      </a:spcBef>
      <a:spcAft>
        <a:spcPct val="0"/>
      </a:spcAft>
      <a:buClr>
        <a:srgbClr val="CCFFFF"/>
      </a:buClr>
      <a:buSzPct val="70000"/>
      <a:buFont typeface="Wingdings" pitchFamily="2" charset="2"/>
      <a:defRPr sz="1200" b="1" kern="1200">
        <a:solidFill>
          <a:srgbClr val="0066FF"/>
        </a:solidFill>
        <a:latin typeface="Arial" charset="0"/>
        <a:ea typeface="+mn-ea"/>
        <a:cs typeface="+mn-cs"/>
      </a:defRPr>
    </a:lvl2pPr>
    <a:lvl3pPr marL="914400" algn="ctr" rtl="0" fontAlgn="base">
      <a:spcBef>
        <a:spcPct val="0"/>
      </a:spcBef>
      <a:spcAft>
        <a:spcPct val="0"/>
      </a:spcAft>
      <a:buClr>
        <a:srgbClr val="CCFFFF"/>
      </a:buClr>
      <a:buSzPct val="70000"/>
      <a:buFont typeface="Wingdings" pitchFamily="2" charset="2"/>
      <a:defRPr sz="1200" b="1" kern="1200">
        <a:solidFill>
          <a:srgbClr val="0066FF"/>
        </a:solidFill>
        <a:latin typeface="Arial" charset="0"/>
        <a:ea typeface="+mn-ea"/>
        <a:cs typeface="+mn-cs"/>
      </a:defRPr>
    </a:lvl3pPr>
    <a:lvl4pPr marL="1371600" algn="ctr" rtl="0" fontAlgn="base">
      <a:spcBef>
        <a:spcPct val="0"/>
      </a:spcBef>
      <a:spcAft>
        <a:spcPct val="0"/>
      </a:spcAft>
      <a:buClr>
        <a:srgbClr val="CCFFFF"/>
      </a:buClr>
      <a:buSzPct val="70000"/>
      <a:buFont typeface="Wingdings" pitchFamily="2" charset="2"/>
      <a:defRPr sz="1200" b="1" kern="1200">
        <a:solidFill>
          <a:srgbClr val="0066FF"/>
        </a:solidFill>
        <a:latin typeface="Arial" charset="0"/>
        <a:ea typeface="+mn-ea"/>
        <a:cs typeface="+mn-cs"/>
      </a:defRPr>
    </a:lvl4pPr>
    <a:lvl5pPr marL="1828800" algn="ctr" rtl="0" fontAlgn="base">
      <a:spcBef>
        <a:spcPct val="0"/>
      </a:spcBef>
      <a:spcAft>
        <a:spcPct val="0"/>
      </a:spcAft>
      <a:buClr>
        <a:srgbClr val="CCFFFF"/>
      </a:buClr>
      <a:buSzPct val="70000"/>
      <a:buFont typeface="Wingdings" pitchFamily="2" charset="2"/>
      <a:defRPr sz="1200" b="1" kern="1200">
        <a:solidFill>
          <a:srgbClr val="0066FF"/>
        </a:solidFill>
        <a:latin typeface="Arial" charset="0"/>
        <a:ea typeface="+mn-ea"/>
        <a:cs typeface="+mn-cs"/>
      </a:defRPr>
    </a:lvl5pPr>
    <a:lvl6pPr marL="2286000" algn="l" defTabSz="914400" rtl="0" eaLnBrk="1" latinLnBrk="0" hangingPunct="1">
      <a:defRPr sz="1200" b="1" kern="1200">
        <a:solidFill>
          <a:srgbClr val="0066FF"/>
        </a:solidFill>
        <a:latin typeface="Arial" charset="0"/>
        <a:ea typeface="+mn-ea"/>
        <a:cs typeface="+mn-cs"/>
      </a:defRPr>
    </a:lvl6pPr>
    <a:lvl7pPr marL="2743200" algn="l" defTabSz="914400" rtl="0" eaLnBrk="1" latinLnBrk="0" hangingPunct="1">
      <a:defRPr sz="1200" b="1" kern="1200">
        <a:solidFill>
          <a:srgbClr val="0066FF"/>
        </a:solidFill>
        <a:latin typeface="Arial" charset="0"/>
        <a:ea typeface="+mn-ea"/>
        <a:cs typeface="+mn-cs"/>
      </a:defRPr>
    </a:lvl7pPr>
    <a:lvl8pPr marL="3200400" algn="l" defTabSz="914400" rtl="0" eaLnBrk="1" latinLnBrk="0" hangingPunct="1">
      <a:defRPr sz="1200" b="1" kern="1200">
        <a:solidFill>
          <a:srgbClr val="0066FF"/>
        </a:solidFill>
        <a:latin typeface="Arial" charset="0"/>
        <a:ea typeface="+mn-ea"/>
        <a:cs typeface="+mn-cs"/>
      </a:defRPr>
    </a:lvl8pPr>
    <a:lvl9pPr marL="3657600" algn="l" defTabSz="914400" rtl="0" eaLnBrk="1" latinLnBrk="0" hangingPunct="1">
      <a:defRPr sz="1200" b="1" kern="1200">
        <a:solidFill>
          <a:srgbClr val="0066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CC99"/>
    <a:srgbClr val="FFCC00"/>
    <a:srgbClr val="FFFF00"/>
    <a:srgbClr val="FFFF99"/>
    <a:srgbClr val="008000"/>
    <a:srgbClr val="00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47" autoAdjust="0"/>
    <p:restoredTop sz="93632" autoAdjust="0"/>
  </p:normalViewPr>
  <p:slideViewPr>
    <p:cSldViewPr>
      <p:cViewPr>
        <p:scale>
          <a:sx n="66" d="100"/>
          <a:sy n="66" d="100"/>
        </p:scale>
        <p:origin x="-3666" y="-1224"/>
      </p:cViewPr>
      <p:guideLst>
        <p:guide orient="horz" pos="213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l" defTabSz="915988">
              <a:buClrTx/>
              <a:buSzTx/>
              <a:buFontTx/>
              <a:buNone/>
              <a:defRPr b="0">
                <a:solidFill>
                  <a:schemeClr val="tx1"/>
                </a:solidFill>
                <a:effectLst/>
              </a:defRPr>
            </a:lvl1pPr>
          </a:lstStyle>
          <a:p>
            <a:pPr>
              <a:defRPr/>
            </a:pPr>
            <a:endParaRPr lang="en-US"/>
          </a:p>
        </p:txBody>
      </p:sp>
      <p:sp>
        <p:nvSpPr>
          <p:cNvPr id="138243" name="Rectangle 3"/>
          <p:cNvSpPr>
            <a:spLocks noGrp="1" noChangeArrowheads="1"/>
          </p:cNvSpPr>
          <p:nvPr>
            <p:ph type="dt" sz="quarter" idx="1"/>
          </p:nvPr>
        </p:nvSpPr>
        <p:spPr bwMode="auto">
          <a:xfrm>
            <a:off x="3971925" y="0"/>
            <a:ext cx="3036888" cy="4635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defTabSz="915988">
              <a:buClrTx/>
              <a:buSzTx/>
              <a:buFontTx/>
              <a:buNone/>
              <a:defRPr b="0">
                <a:solidFill>
                  <a:schemeClr val="tx1"/>
                </a:solidFill>
                <a:effectLst/>
              </a:defRPr>
            </a:lvl1pPr>
          </a:lstStyle>
          <a:p>
            <a:pPr>
              <a:defRPr/>
            </a:pPr>
            <a:endParaRPr lang="en-US"/>
          </a:p>
        </p:txBody>
      </p:sp>
      <p:sp>
        <p:nvSpPr>
          <p:cNvPr id="138244" name="Rectangle 4"/>
          <p:cNvSpPr>
            <a:spLocks noGrp="1" noChangeArrowheads="1"/>
          </p:cNvSpPr>
          <p:nvPr>
            <p:ph type="ftr" sz="quarter" idx="2"/>
          </p:nvPr>
        </p:nvSpPr>
        <p:spPr bwMode="auto">
          <a:xfrm>
            <a:off x="0" y="8831263"/>
            <a:ext cx="3036888" cy="46355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l" defTabSz="915988">
              <a:buClrTx/>
              <a:buSzTx/>
              <a:buFontTx/>
              <a:buNone/>
              <a:defRPr b="0">
                <a:solidFill>
                  <a:schemeClr val="tx1"/>
                </a:solidFill>
                <a:effectLst/>
              </a:defRPr>
            </a:lvl1pPr>
          </a:lstStyle>
          <a:p>
            <a:pPr>
              <a:defRPr/>
            </a:pPr>
            <a:endParaRPr lang="en-US"/>
          </a:p>
        </p:txBody>
      </p:sp>
      <p:sp>
        <p:nvSpPr>
          <p:cNvPr id="138245" name="Rectangle 5"/>
          <p:cNvSpPr>
            <a:spLocks noGrp="1" noChangeArrowheads="1"/>
          </p:cNvSpPr>
          <p:nvPr>
            <p:ph type="sldNum" sz="quarter" idx="3"/>
          </p:nvPr>
        </p:nvSpPr>
        <p:spPr bwMode="auto">
          <a:xfrm>
            <a:off x="3971925" y="8831263"/>
            <a:ext cx="3036888" cy="46355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defTabSz="915988">
              <a:buClrTx/>
              <a:buSzTx/>
              <a:buFontTx/>
              <a:buNone/>
              <a:defRPr b="0">
                <a:solidFill>
                  <a:schemeClr val="tx1"/>
                </a:solidFill>
                <a:effectLst/>
              </a:defRPr>
            </a:lvl1pPr>
          </a:lstStyle>
          <a:p>
            <a:pPr>
              <a:defRPr/>
            </a:pPr>
            <a:fld id="{CCF82FB5-50E8-4F3D-B8A1-264F79165954}" type="slidenum">
              <a:rPr lang="en-US"/>
              <a:pPr>
                <a:defRPr/>
              </a:pPr>
              <a:t>‹#›</a:t>
            </a:fld>
            <a:endParaRPr lang="en-US"/>
          </a:p>
        </p:txBody>
      </p:sp>
    </p:spTree>
    <p:extLst>
      <p:ext uri="{BB962C8B-B14F-4D97-AF65-F5344CB8AC3E}">
        <p14:creationId xmlns:p14="http://schemas.microsoft.com/office/powerpoint/2010/main" val="1765474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863">
              <a:buClrTx/>
              <a:buSzTx/>
              <a:buFontTx/>
              <a:buNone/>
              <a:defRPr b="0">
                <a:solidFill>
                  <a:schemeClr val="tx1"/>
                </a:solidFill>
                <a:effectLst/>
              </a:defRPr>
            </a:lvl1pPr>
          </a:lstStyle>
          <a:p>
            <a:pPr>
              <a:defRPr/>
            </a:pPr>
            <a:endParaRPr lang="en-US"/>
          </a:p>
        </p:txBody>
      </p:sp>
      <p:sp>
        <p:nvSpPr>
          <p:cNvPr id="86019"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buClrTx/>
              <a:buSzTx/>
              <a:buFontTx/>
              <a:buNone/>
              <a:defRPr b="0">
                <a:solidFill>
                  <a:schemeClr val="tx1"/>
                </a:solidFill>
                <a:effectLst/>
              </a:defRPr>
            </a:lvl1pPr>
          </a:lstStyle>
          <a:p>
            <a:pPr>
              <a:defRPr/>
            </a:pPr>
            <a:endParaRPr lang="en-US"/>
          </a:p>
        </p:txBody>
      </p:sp>
      <p:sp>
        <p:nvSpPr>
          <p:cNvPr id="24580" name="Rectangle 4"/>
          <p:cNvSpPr>
            <a:spLocks noRot="1" noChangeArrowheads="1" noTextEdit="1"/>
          </p:cNvSpPr>
          <p:nvPr>
            <p:ph type="sldImg" idx="2"/>
          </p:nvPr>
        </p:nvSpPr>
        <p:spPr bwMode="auto">
          <a:xfrm>
            <a:off x="1150938" y="698500"/>
            <a:ext cx="470852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863">
              <a:buClrTx/>
              <a:buSzTx/>
              <a:buFontTx/>
              <a:buNone/>
              <a:defRPr b="0">
                <a:solidFill>
                  <a:schemeClr val="tx1"/>
                </a:solidFill>
                <a:effectLst/>
              </a:defRPr>
            </a:lvl1pPr>
          </a:lstStyle>
          <a:p>
            <a:pPr>
              <a:defRPr/>
            </a:pPr>
            <a:endParaRPr lang="en-US"/>
          </a:p>
        </p:txBody>
      </p:sp>
      <p:sp>
        <p:nvSpPr>
          <p:cNvPr id="86023"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buClrTx/>
              <a:buSzTx/>
              <a:buFontTx/>
              <a:buNone/>
              <a:defRPr b="0">
                <a:solidFill>
                  <a:schemeClr val="tx1"/>
                </a:solidFill>
                <a:effectLst/>
              </a:defRPr>
            </a:lvl1pPr>
          </a:lstStyle>
          <a:p>
            <a:pPr>
              <a:defRPr/>
            </a:pPr>
            <a:fld id="{EAEFF6E3-D6B6-4F50-A886-C4B57EE12925}" type="slidenum">
              <a:rPr lang="en-US"/>
              <a:pPr>
                <a:defRPr/>
              </a:pPr>
              <a:t>‹#›</a:t>
            </a:fld>
            <a:endParaRPr lang="en-US"/>
          </a:p>
        </p:txBody>
      </p:sp>
    </p:spTree>
    <p:extLst>
      <p:ext uri="{BB962C8B-B14F-4D97-AF65-F5344CB8AC3E}">
        <p14:creationId xmlns:p14="http://schemas.microsoft.com/office/powerpoint/2010/main" val="1756343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37A610F-FCF5-4732-B8EE-1F2FEB548FFB}" type="slidenum">
              <a:rPr lang="en-US" altLang="en-US" smtClean="0"/>
              <a:pPr algn="r" eaLnBrk="1" hangingPunct="1">
                <a:spcBef>
                  <a:spcPct val="0"/>
                </a:spcBef>
              </a:pPr>
              <a:t>1</a:t>
            </a:fld>
            <a:endParaRPr lang="en-US" altLang="en-US" smtClean="0"/>
          </a:p>
        </p:txBody>
      </p:sp>
      <p:sp>
        <p:nvSpPr>
          <p:cNvPr id="25603" name="Rectangle 2"/>
          <p:cNvSpPr>
            <a:spLocks noRot="1" noChangeArrowheads="1" noTextEdit="1"/>
          </p:cNvSpPr>
          <p:nvPr>
            <p:ph type="sldImg"/>
          </p:nvPr>
        </p:nvSpPr>
        <p:spPr>
          <a:xfrm>
            <a:off x="1149350" y="698500"/>
            <a:ext cx="4711700" cy="348615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403C6ED-E768-4564-ABDC-BB4D36BABA3C}" type="slidenum">
              <a:rPr lang="en-US" altLang="en-US" smtClean="0"/>
              <a:pPr algn="r" eaLnBrk="1" hangingPunct="1">
                <a:spcBef>
                  <a:spcPct val="0"/>
                </a:spcBef>
              </a:pPr>
              <a:t>17</a:t>
            </a:fld>
            <a:endParaRPr lang="en-US" altLang="en-US" smtClean="0"/>
          </a:p>
        </p:txBody>
      </p:sp>
      <p:sp>
        <p:nvSpPr>
          <p:cNvPr id="36867" name="Rectangle 2"/>
          <p:cNvSpPr>
            <a:spLocks noRot="1" noChangeArrowheads="1" noTextEdit="1"/>
          </p:cNvSpPr>
          <p:nvPr>
            <p:ph type="sldImg"/>
          </p:nvPr>
        </p:nvSpPr>
        <p:spPr>
          <a:xfrm>
            <a:off x="1149350" y="698500"/>
            <a:ext cx="4711700" cy="348615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F88B8D7-7D76-4D29-AA6B-2A2C21E2C5DC}" type="slidenum">
              <a:rPr lang="en-US" altLang="en-US" smtClean="0"/>
              <a:pPr algn="r" eaLnBrk="1" hangingPunct="1">
                <a:spcBef>
                  <a:spcPct val="0"/>
                </a:spcBef>
              </a:pPr>
              <a:t>21</a:t>
            </a:fld>
            <a:endParaRPr lang="en-US" altLang="en-US" smtClean="0"/>
          </a:p>
        </p:txBody>
      </p:sp>
      <p:sp>
        <p:nvSpPr>
          <p:cNvPr id="40963" name="Rectangle 2"/>
          <p:cNvSpPr>
            <a:spLocks noRot="1" noChangeArrowheads="1" noTextEdit="1"/>
          </p:cNvSpPr>
          <p:nvPr>
            <p:ph type="sldImg"/>
          </p:nvPr>
        </p:nvSpPr>
        <p:spPr>
          <a:xfrm>
            <a:off x="1149350" y="698500"/>
            <a:ext cx="4711700" cy="348615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Tx/>
              <a:buSzTx/>
              <a:buFontTx/>
              <a:buNone/>
            </a:pPr>
            <a:fld id="{2C04D3B7-48A9-476B-A459-F1B7D71F32DE}" type="slidenum">
              <a:rPr lang="en-US" altLang="en-US" b="0"/>
              <a:pPr algn="r" eaLnBrk="1" hangingPunct="1">
                <a:spcBef>
                  <a:spcPct val="0"/>
                </a:spcBef>
                <a:buClrTx/>
                <a:buSzTx/>
                <a:buFontTx/>
                <a:buNone/>
              </a:pPr>
              <a:t>2</a:t>
            </a:fld>
            <a:endParaRPr lang="en-US" altLang="en-US" b="0"/>
          </a:p>
        </p:txBody>
      </p:sp>
      <p:sp>
        <p:nvSpPr>
          <p:cNvPr id="26627" name="Rectangle 2"/>
          <p:cNvSpPr>
            <a:spLocks noRot="1" noChangeArrowheads="1" noTextEdit="1"/>
          </p:cNvSpPr>
          <p:nvPr>
            <p:ph type="sldImg"/>
          </p:nvPr>
        </p:nvSpPr>
        <p:spPr>
          <a:xfrm>
            <a:off x="1149350" y="698500"/>
            <a:ext cx="4711700" cy="3486150"/>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1749115-6D17-4002-A8E5-5530813886E6}" type="slidenum">
              <a:rPr lang="en-US" altLang="en-US" smtClean="0"/>
              <a:pPr algn="r" eaLnBrk="1" hangingPunct="1">
                <a:spcBef>
                  <a:spcPct val="0"/>
                </a:spcBef>
              </a:pPr>
              <a:t>3</a:t>
            </a:fld>
            <a:endParaRPr lang="en-US" altLang="en-US" smtClean="0"/>
          </a:p>
        </p:txBody>
      </p:sp>
      <p:sp>
        <p:nvSpPr>
          <p:cNvPr id="27651" name="Rectangle 2"/>
          <p:cNvSpPr>
            <a:spLocks noRot="1" noChangeArrowheads="1" noTextEdit="1"/>
          </p:cNvSpPr>
          <p:nvPr>
            <p:ph type="sldImg"/>
          </p:nvPr>
        </p:nvSpPr>
        <p:spPr>
          <a:xfrm>
            <a:off x="1149350" y="698500"/>
            <a:ext cx="4711700" cy="348615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Tx/>
              <a:buSzTx/>
              <a:buFontTx/>
              <a:buNone/>
            </a:pPr>
            <a:fld id="{CC8EEA80-268F-41E7-B69E-6F05F950E374}" type="slidenum">
              <a:rPr lang="en-US" altLang="en-US" b="0"/>
              <a:pPr algn="r" eaLnBrk="1" hangingPunct="1">
                <a:spcBef>
                  <a:spcPct val="0"/>
                </a:spcBef>
                <a:buClrTx/>
                <a:buSzTx/>
                <a:buFontTx/>
                <a:buNone/>
              </a:pPr>
              <a:t>4</a:t>
            </a:fld>
            <a:endParaRPr lang="en-US" altLang="en-US" b="0"/>
          </a:p>
        </p:txBody>
      </p:sp>
      <p:sp>
        <p:nvSpPr>
          <p:cNvPr id="28675" name="Rectangle 2"/>
          <p:cNvSpPr>
            <a:spLocks noRot="1" noChangeArrowheads="1" noTextEdit="1"/>
          </p:cNvSpPr>
          <p:nvPr>
            <p:ph type="sldImg"/>
          </p:nvPr>
        </p:nvSpPr>
        <p:spPr>
          <a:xfrm>
            <a:off x="1149350" y="698500"/>
            <a:ext cx="4711700" cy="348615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buClrTx/>
              <a:buSzTx/>
              <a:buFontTx/>
              <a:buNone/>
            </a:pPr>
            <a:fld id="{27EDC085-D2C7-41F3-A87E-68210DD1C239}" type="slidenum">
              <a:rPr lang="en-US" altLang="en-US" b="0"/>
              <a:pPr algn="r" eaLnBrk="1" hangingPunct="1">
                <a:spcBef>
                  <a:spcPct val="0"/>
                </a:spcBef>
                <a:buClrTx/>
                <a:buSzTx/>
                <a:buFontTx/>
                <a:buNone/>
              </a:pPr>
              <a:t>7</a:t>
            </a:fld>
            <a:endParaRPr lang="en-US" altLang="en-US" b="0"/>
          </a:p>
        </p:txBody>
      </p:sp>
      <p:sp>
        <p:nvSpPr>
          <p:cNvPr id="31747" name="Rectangle 2"/>
          <p:cNvSpPr>
            <a:spLocks noRot="1" noChangeArrowheads="1" noTextEdit="1"/>
          </p:cNvSpPr>
          <p:nvPr>
            <p:ph type="sldImg"/>
          </p:nvPr>
        </p:nvSpPr>
        <p:spPr>
          <a:xfrm>
            <a:off x="1149350" y="698500"/>
            <a:ext cx="4711700" cy="34861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6AA6513-691E-460A-B74C-06616AE5215C}" type="slidenum">
              <a:rPr lang="en-US" altLang="en-US" smtClean="0"/>
              <a:pPr algn="r" eaLnBrk="1" hangingPunct="1">
                <a:spcBef>
                  <a:spcPct val="0"/>
                </a:spcBef>
              </a:pPr>
              <a:t>8</a:t>
            </a:fld>
            <a:endParaRPr lang="en-US" altLang="en-US" smtClean="0"/>
          </a:p>
        </p:txBody>
      </p:sp>
      <p:sp>
        <p:nvSpPr>
          <p:cNvPr id="32771" name="Rectangle 2"/>
          <p:cNvSpPr>
            <a:spLocks noRot="1" noChangeArrowheads="1" noTextEdit="1"/>
          </p:cNvSpPr>
          <p:nvPr>
            <p:ph type="sldImg"/>
          </p:nvPr>
        </p:nvSpPr>
        <p:spPr>
          <a:xfrm>
            <a:off x="1149350" y="698500"/>
            <a:ext cx="4711700" cy="3486150"/>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759575"/>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12" name="Freeform 8"/>
              <p:cNvSpPr>
                <a:spLocks/>
              </p:cNvSpPr>
              <p:nvPr/>
            </p:nvSpPr>
            <p:spPr bwMode="hidden">
              <a:xfrm>
                <a:off x="4501" y="2327"/>
                <a:ext cx="1248" cy="536"/>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pic>
        <p:nvPicPr>
          <p:cNvPr id="13" name="Picture 16" descr="DEP_clrlogo_vect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5713413"/>
            <a:ext cx="1295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11"/>
          <p:cNvSpPr>
            <a:spLocks noGrp="1" noChangeArrowheads="1"/>
          </p:cNvSpPr>
          <p:nvPr>
            <p:ph type="ctrTitle" sz="quarter"/>
          </p:nvPr>
        </p:nvSpPr>
        <p:spPr>
          <a:xfrm>
            <a:off x="685800" y="1736725"/>
            <a:ext cx="7772400" cy="1920875"/>
          </a:xfrm>
        </p:spPr>
        <p:txBody>
          <a:bodyPr/>
          <a:lstStyle>
            <a:lvl1pPr>
              <a:defRPr sz="4000"/>
            </a:lvl1pPr>
          </a:lstStyle>
          <a:p>
            <a:r>
              <a:rPr lang="en-US"/>
              <a:t>Click to edit Master title style</a:t>
            </a:r>
          </a:p>
        </p:txBody>
      </p:sp>
      <p:sp>
        <p:nvSpPr>
          <p:cNvPr id="36876" name="Rectangle 12"/>
          <p:cNvSpPr>
            <a:spLocks noGrp="1" noChangeArrowheads="1"/>
          </p:cNvSpPr>
          <p:nvPr>
            <p:ph type="subTitle" sz="quarter" idx="1"/>
          </p:nvPr>
        </p:nvSpPr>
        <p:spPr>
          <a:xfrm>
            <a:off x="1371600" y="3886200"/>
            <a:ext cx="6400800" cy="1295400"/>
          </a:xfrm>
        </p:spPr>
        <p:txBody>
          <a:bodyPr/>
          <a:lstStyle>
            <a:lvl1pPr marL="0" indent="0" algn="ctr">
              <a:buFont typeface="Wingdings" pitchFamily="2" charset="2"/>
              <a:buNone/>
              <a:defRPr sz="2400"/>
            </a:lvl1pPr>
          </a:lstStyle>
          <a:p>
            <a:r>
              <a:rPr lang="en-US"/>
              <a:t>Click to edit Master subtitle style</a:t>
            </a:r>
          </a:p>
        </p:txBody>
      </p:sp>
      <p:sp>
        <p:nvSpPr>
          <p:cNvPr id="14" name="Rectangle 14"/>
          <p:cNvSpPr>
            <a:spLocks noGrp="1" noChangeArrowheads="1"/>
          </p:cNvSpPr>
          <p:nvPr>
            <p:ph type="ftr" sz="quarter" idx="10"/>
          </p:nvPr>
        </p:nvSpPr>
        <p:spPr>
          <a:xfrm>
            <a:off x="3276600" y="5337175"/>
            <a:ext cx="2895600" cy="469900"/>
          </a:xfrm>
        </p:spPr>
        <p:txBody>
          <a:bodyPr/>
          <a:lstStyle>
            <a:lvl1pPr>
              <a:defRPr/>
            </a:lvl1pPr>
          </a:lstStyle>
          <a:p>
            <a:pPr>
              <a:defRPr/>
            </a:pPr>
            <a:endParaRPr lang="en-US"/>
          </a:p>
        </p:txBody>
      </p:sp>
    </p:spTree>
    <p:extLst>
      <p:ext uri="{BB962C8B-B14F-4D97-AF65-F5344CB8AC3E}">
        <p14:creationId xmlns:p14="http://schemas.microsoft.com/office/powerpoint/2010/main" val="290624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1CA5B13-2CE1-4480-84BD-6781392EBD2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3465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D3AF13E-0811-4C1D-AF62-12829919A91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083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1791AA2-4420-4146-9B78-95E157EEE66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4883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14060DD-E51E-4D99-9522-8CB8F1DE7FE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886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15A15F8-A407-47D9-960E-9C24BDD244A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307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2EEA094-848E-4564-8F8C-925C81D79B8E}"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3689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FE64B3D-C0A3-4F1A-9E10-EA8FAF518B9F}"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428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FDC556B-2921-405C-B4F9-FA210699F4BA}"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6026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816F150-152F-4DE8-8A01-3CA8DD334AA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5925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C5E35B6-4DEE-46E2-B0B0-1901B8C0784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780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dt" sz="half" idx="2"/>
          </p:nvPr>
        </p:nvSpPr>
        <p:spPr bwMode="auto">
          <a:xfrm>
            <a:off x="457200" y="6167438"/>
            <a:ext cx="213360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ClrTx/>
              <a:buSzTx/>
              <a:buFontTx/>
              <a:buNone/>
              <a:defRPr b="0">
                <a:solidFill>
                  <a:schemeClr val="tx1"/>
                </a:solidFill>
                <a:effectLst/>
              </a:defRPr>
            </a:lvl1pPr>
          </a:lstStyle>
          <a:p>
            <a:pPr>
              <a:defRPr/>
            </a:pPr>
            <a:endParaRPr lang="en-US"/>
          </a:p>
        </p:txBody>
      </p:sp>
      <p:sp>
        <p:nvSpPr>
          <p:cNvPr id="35843" name="Rectangle 3"/>
          <p:cNvSpPr>
            <a:spLocks noGrp="1" noChangeArrowheads="1"/>
          </p:cNvSpPr>
          <p:nvPr>
            <p:ph type="sldNum" sz="quarter" idx="4"/>
          </p:nvPr>
        </p:nvSpPr>
        <p:spPr bwMode="auto">
          <a:xfrm>
            <a:off x="6553200" y="6164263"/>
            <a:ext cx="213360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b="0">
                <a:solidFill>
                  <a:schemeClr val="tx1"/>
                </a:solidFill>
                <a:effectLst/>
              </a:defRPr>
            </a:lvl1pPr>
          </a:lstStyle>
          <a:p>
            <a:pPr>
              <a:defRPr/>
            </a:pPr>
            <a:fld id="{D7681E47-D9A6-4190-9F65-5A71ED97FE88}" type="slidenum">
              <a:rPr lang="en-US"/>
              <a:pPr>
                <a:defRPr/>
              </a:pPr>
              <a:t>‹#›</a:t>
            </a:fld>
            <a:endParaRPr lang="en-US"/>
          </a:p>
        </p:txBody>
      </p:sp>
      <p:grpSp>
        <p:nvGrpSpPr>
          <p:cNvPr id="1028" name="Group 4"/>
          <p:cNvGrpSpPr>
            <a:grpSpLocks/>
          </p:cNvGrpSpPr>
          <p:nvPr/>
        </p:nvGrpSpPr>
        <p:grpSpPr bwMode="auto">
          <a:xfrm>
            <a:off x="0" y="0"/>
            <a:ext cx="9140825" cy="6759575"/>
            <a:chOff x="0" y="0"/>
            <a:chExt cx="5758" cy="4315"/>
          </a:xfrm>
        </p:grpSpPr>
        <p:grpSp>
          <p:nvGrpSpPr>
            <p:cNvPr id="1033" name="Group 5"/>
            <p:cNvGrpSpPr>
              <a:grpSpLocks/>
            </p:cNvGrpSpPr>
            <p:nvPr userDrawn="1"/>
          </p:nvGrpSpPr>
          <p:grpSpPr bwMode="auto">
            <a:xfrm>
              <a:off x="1728" y="2230"/>
              <a:ext cx="4027" cy="2085"/>
              <a:chOff x="1728" y="2230"/>
              <a:chExt cx="4027" cy="2085"/>
            </a:xfrm>
          </p:grpSpPr>
          <p:sp>
            <p:nvSpPr>
              <p:cNvPr id="3584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584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584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584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5850" name="Freeform 10"/>
              <p:cNvSpPr>
                <a:spLocks/>
              </p:cNvSpPr>
              <p:nvPr/>
            </p:nvSpPr>
            <p:spPr bwMode="hidden">
              <a:xfrm>
                <a:off x="4501" y="2327"/>
                <a:ext cx="1248" cy="536"/>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sp>
          <p:nvSpPr>
            <p:cNvPr id="3585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585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grpSp>
      <p:sp>
        <p:nvSpPr>
          <p:cNvPr id="35853" name="Rectangle 13"/>
          <p:cNvSpPr>
            <a:spLocks noGrp="1" noRot="1" noChangeArrowheads="1"/>
          </p:cNvSpPr>
          <p:nvPr>
            <p:ph type="title"/>
          </p:nvPr>
        </p:nvSpPr>
        <p:spPr bwMode="auto">
          <a:xfrm>
            <a:off x="457200" y="273050"/>
            <a:ext cx="8229600" cy="1125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54" name="Rectangle 14"/>
          <p:cNvSpPr>
            <a:spLocks noGrp="1" noChangeArrowheads="1"/>
          </p:cNvSpPr>
          <p:nvPr>
            <p:ph type="ftr" sz="quarter" idx="3"/>
          </p:nvPr>
        </p:nvSpPr>
        <p:spPr bwMode="auto">
          <a:xfrm>
            <a:off x="3124200" y="6164263"/>
            <a:ext cx="289560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b="0">
                <a:solidFill>
                  <a:schemeClr val="tx1"/>
                </a:solidFill>
                <a:effectLst/>
              </a:defRPr>
            </a:lvl1pPr>
          </a:lstStyle>
          <a:p>
            <a:pPr>
              <a:defRPr/>
            </a:pPr>
            <a:endParaRPr lang="en-US"/>
          </a:p>
        </p:txBody>
      </p:sp>
      <p:sp>
        <p:nvSpPr>
          <p:cNvPr id="35855" name="Rectangle 15"/>
          <p:cNvSpPr>
            <a:spLocks noGrp="1" noChangeArrowheads="1"/>
          </p:cNvSpPr>
          <p:nvPr>
            <p:ph type="body" idx="1"/>
          </p:nvPr>
        </p:nvSpPr>
        <p:spPr bwMode="auto">
          <a:xfrm>
            <a:off x="457200" y="1577975"/>
            <a:ext cx="82296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16" descr="DEP_clrlogo_vecto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00" y="5713413"/>
            <a:ext cx="1295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08"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FFFF99"/>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rgbClr val="FFFF99"/>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rgbClr val="FFFF99"/>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rgbClr val="FFFF99"/>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rgbClr val="FFFF99"/>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rgbClr val="FFFF99"/>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rgbClr val="FFFF99"/>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rgbClr val="FFFF99"/>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rgbClr val="FFFF99"/>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CCFFFF"/>
        </a:buClr>
        <a:buSzPct val="70000"/>
        <a:buFont typeface="Wingdings" pitchFamily="2" charset="2"/>
        <a:buChar char="n"/>
        <a:defRPr sz="3200">
          <a:solidFill>
            <a:srgbClr val="CC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99"/>
        </a:buClr>
        <a:buSzPct val="70000"/>
        <a:buFont typeface="Wingdings" pitchFamily="2" charset="2"/>
        <a:buChar char="u"/>
        <a:defRPr sz="2800">
          <a:solidFill>
            <a:srgbClr val="FFFF99"/>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 y="1173163"/>
            <a:ext cx="8686800" cy="1895475"/>
          </a:xfrm>
        </p:spPr>
        <p:txBody>
          <a:bodyPr/>
          <a:lstStyle/>
          <a:p>
            <a:pPr eaLnBrk="1" hangingPunct="1">
              <a:defRPr/>
            </a:pPr>
            <a:r>
              <a:rPr lang="en-US" sz="4400" dirty="0" smtClean="0"/>
              <a:t/>
            </a:r>
            <a:br>
              <a:rPr lang="en-US" sz="4400" dirty="0" smtClean="0"/>
            </a:br>
            <a:r>
              <a:rPr lang="en-US" sz="4400" dirty="0" smtClean="0"/>
              <a:t/>
            </a:r>
            <a:br>
              <a:rPr lang="en-US" sz="4400" dirty="0" smtClean="0"/>
            </a:br>
            <a:r>
              <a:rPr lang="en-US" sz="4400" dirty="0" smtClean="0"/>
              <a:t>BROWNFIELDS: “Financial and Technical Support for Redevelopment”</a:t>
            </a:r>
            <a:br>
              <a:rPr lang="en-US" sz="4400" dirty="0" smtClean="0"/>
            </a:br>
            <a:endParaRPr lang="en-US" sz="2400" dirty="0" smtClean="0"/>
          </a:p>
        </p:txBody>
      </p:sp>
      <p:sp>
        <p:nvSpPr>
          <p:cNvPr id="2051" name="Rectangle 3"/>
          <p:cNvSpPr>
            <a:spLocks noGrp="1" noChangeArrowheads="1"/>
          </p:cNvSpPr>
          <p:nvPr>
            <p:ph type="subTitle" idx="1"/>
          </p:nvPr>
        </p:nvSpPr>
        <p:spPr>
          <a:xfrm>
            <a:off x="1600200" y="3703638"/>
            <a:ext cx="6400800" cy="1633537"/>
          </a:xfrm>
        </p:spPr>
        <p:txBody>
          <a:bodyPr/>
          <a:lstStyle/>
          <a:p>
            <a:pPr eaLnBrk="1" hangingPunct="1">
              <a:lnSpc>
                <a:spcPct val="90000"/>
              </a:lnSpc>
              <a:defRPr/>
            </a:pPr>
            <a:r>
              <a:rPr lang="en-US" sz="2000" dirty="0" smtClean="0"/>
              <a:t>HAYWOOD COUNTY, NORTH CAROLINA</a:t>
            </a:r>
          </a:p>
          <a:p>
            <a:pPr eaLnBrk="1" hangingPunct="1">
              <a:lnSpc>
                <a:spcPct val="90000"/>
              </a:lnSpc>
              <a:defRPr/>
            </a:pPr>
            <a:r>
              <a:rPr lang="en-US" sz="2000" dirty="0" smtClean="0"/>
              <a:t>BROWNFIELDS COALITION</a:t>
            </a:r>
          </a:p>
          <a:p>
            <a:pPr eaLnBrk="1" hangingPunct="1">
              <a:lnSpc>
                <a:spcPct val="90000"/>
              </a:lnSpc>
              <a:defRPr/>
            </a:pPr>
            <a:r>
              <a:rPr lang="en-US" sz="2000" dirty="0" smtClean="0"/>
              <a:t>Presented </a:t>
            </a:r>
            <a:r>
              <a:rPr lang="en-US" sz="2000" dirty="0"/>
              <a:t>to:</a:t>
            </a:r>
          </a:p>
          <a:p>
            <a:pPr eaLnBrk="1" hangingPunct="1">
              <a:lnSpc>
                <a:spcPct val="90000"/>
              </a:lnSpc>
              <a:defRPr/>
            </a:pPr>
            <a:r>
              <a:rPr lang="en-US" sz="2000" b="1" dirty="0" smtClean="0"/>
              <a:t>TOWN OF WAYNESVILLE PLANNING BOARD</a:t>
            </a:r>
          </a:p>
          <a:p>
            <a:pPr eaLnBrk="1" hangingPunct="1">
              <a:lnSpc>
                <a:spcPct val="90000"/>
              </a:lnSpc>
              <a:defRPr/>
            </a:pPr>
            <a:r>
              <a:rPr lang="en-US" sz="2000" dirty="0" smtClean="0"/>
              <a:t>November 16, 2015</a:t>
            </a:r>
          </a:p>
        </p:txBody>
      </p:sp>
      <p:pic>
        <p:nvPicPr>
          <p:cNvPr id="30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1590675" cy="13843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7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0"/>
            <a:ext cx="2001837" cy="13843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11" descr="0918winner1"/>
          <p:cNvPicPr>
            <a:picLocks noChangeAspect="1" noChangeArrowheads="1"/>
          </p:cNvPicPr>
          <p:nvPr/>
        </p:nvPicPr>
        <p:blipFill>
          <a:blip r:embed="rId5">
            <a:extLst>
              <a:ext uri="{28A0092B-C50C-407E-A947-70E740481C1C}">
                <a14:useLocalDpi xmlns:a14="http://schemas.microsoft.com/office/drawing/2010/main" val="0"/>
              </a:ext>
            </a:extLst>
          </a:blip>
          <a:srcRect b="46989"/>
          <a:stretch>
            <a:fillRect/>
          </a:stretch>
        </p:blipFill>
        <p:spPr bwMode="auto">
          <a:xfrm>
            <a:off x="7315200" y="0"/>
            <a:ext cx="1828800" cy="1371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7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5599113"/>
            <a:ext cx="1573213" cy="1165225"/>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8350" y="-122238"/>
            <a:ext cx="1833563" cy="1506538"/>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6875" y="-122238"/>
            <a:ext cx="1838325" cy="1493838"/>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1" descr="paint%20logo%20edition_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13" y="5745163"/>
            <a:ext cx="2001837"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83" name="Picture 12" descr="toclogo[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5364163"/>
            <a:ext cx="15240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84" name="Picture 13" descr="logo[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1750" y="5789613"/>
            <a:ext cx="2838450"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cture 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25563"/>
            <a:ext cx="66294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Car Repair Shop</a:t>
            </a:r>
          </a:p>
        </p:txBody>
      </p:sp>
      <p:pic>
        <p:nvPicPr>
          <p:cNvPr id="12292" name="Picture 7" descr="92F832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Gas Station</a:t>
            </a:r>
          </a:p>
        </p:txBody>
      </p:sp>
      <p:pic>
        <p:nvPicPr>
          <p:cNvPr id="13315" name="Picture 3" descr="Picture 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5563"/>
            <a:ext cx="91440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ARE BROWNFIELDS?</a:t>
            </a:r>
            <a:endParaRPr lang="en-US" dirty="0"/>
          </a:p>
        </p:txBody>
      </p:sp>
      <p:sp>
        <p:nvSpPr>
          <p:cNvPr id="14339" name="TextBox 2"/>
          <p:cNvSpPr txBox="1">
            <a:spLocks noChangeArrowheads="1"/>
          </p:cNvSpPr>
          <p:nvPr/>
        </p:nvSpPr>
        <p:spPr bwMode="auto">
          <a:xfrm>
            <a:off x="914400" y="3078163"/>
            <a:ext cx="7543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n"/>
              <a:defRPr sz="3200">
                <a:solidFill>
                  <a:srgbClr val="CCFFFF"/>
                </a:solidFill>
                <a:latin typeface="Arial" charset="0"/>
              </a:defRPr>
            </a:lvl1pPr>
            <a:lvl2pPr marL="742950" indent="-285750" algn="l" eaLnBrk="0" hangingPunct="0">
              <a:spcBef>
                <a:spcPct val="20000"/>
              </a:spcBef>
              <a:buClr>
                <a:srgbClr val="FFFF99"/>
              </a:buClr>
              <a:buChar char="u"/>
              <a:defRPr sz="2800">
                <a:solidFill>
                  <a:srgbClr val="FFFF99"/>
                </a:solidFill>
                <a:latin typeface="Arial" charset="0"/>
              </a:defRPr>
            </a:lvl2pPr>
            <a:lvl3pPr marL="1143000" indent="-228600" algn="l" eaLnBrk="0" hangingPunct="0">
              <a:spcBef>
                <a:spcPct val="20000"/>
              </a:spcBef>
              <a:buClr>
                <a:schemeClr val="tx2"/>
              </a:buClr>
              <a:buChar char="n"/>
              <a:defRPr sz="2400">
                <a:solidFill>
                  <a:schemeClr val="tx1"/>
                </a:solidFill>
                <a:latin typeface="Arial" charset="0"/>
              </a:defRPr>
            </a:lvl3pPr>
            <a:lvl4pPr marL="1600200" indent="-228600" algn="l" eaLnBrk="0" hangingPunct="0">
              <a:spcBef>
                <a:spcPct val="20000"/>
              </a:spcBef>
              <a:buClr>
                <a:schemeClr val="accent2"/>
              </a:buClr>
              <a:buChar char="n"/>
              <a:defRPr sz="2000">
                <a:solidFill>
                  <a:schemeClr val="tx1"/>
                </a:solidFill>
                <a:latin typeface="Garamond" pitchFamily="18" charset="0"/>
              </a:defRPr>
            </a:lvl4pPr>
            <a:lvl5pPr marL="2057400" indent="-228600" algn="l" eaLnBrk="0" hangingPunct="0">
              <a:spcBef>
                <a:spcPct val="20000"/>
              </a:spcBef>
              <a:buClr>
                <a:schemeClr val="hlink"/>
              </a:buClr>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Font typeface="Wingdings" pitchFamily="2" charset="2"/>
              <a:buNone/>
            </a:pPr>
            <a:r>
              <a:rPr lang="en-US" altLang="en-US">
                <a:solidFill>
                  <a:srgbClr val="33CC33"/>
                </a:solidFill>
              </a:rPr>
              <a:t>PROPERTY WHERE THERE IS REAL OR PERCEIVED EXISTENCE OF ENVIRONMENTAL IMPACTS</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592763"/>
            <a:ext cx="1830388" cy="1173162"/>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765925"/>
          </a:xfrm>
          <a:noFill/>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6388" name="Picture 2" descr="C:\Users\charles ray\AppData\Local\Microsoft\Windows\Temporary Internet Files\Content.Outlook\YSEXAOYI\New 2014 Pictures 061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charles ray\AppData\Local\Microsoft\Windows\Temporary Internet Files\Content.Outlook\YSEXAOYI\New 2014 Pictures 086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8436" name="Picture 2" descr="C:\Users\charles ray\AppData\Local\Microsoft\Windows\Temporary Internet Files\Content.Outlook\YSEXAOYI\New 2014 Pictures 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smtClean="0"/>
              <a:t>EPA Brownfields Program</a:t>
            </a:r>
          </a:p>
        </p:txBody>
      </p:sp>
      <p:sp>
        <p:nvSpPr>
          <p:cNvPr id="54275" name="Rectangle 3"/>
          <p:cNvSpPr>
            <a:spLocks noGrp="1" noChangeArrowheads="1"/>
          </p:cNvSpPr>
          <p:nvPr>
            <p:ph type="body" idx="1"/>
          </p:nvPr>
        </p:nvSpPr>
        <p:spPr>
          <a:xfrm>
            <a:off x="533400" y="1782763"/>
            <a:ext cx="4800600" cy="4511675"/>
          </a:xfrm>
        </p:spPr>
        <p:txBody>
          <a:bodyPr/>
          <a:lstStyle/>
          <a:p>
            <a:pPr eaLnBrk="1" hangingPunct="1">
              <a:lnSpc>
                <a:spcPct val="80000"/>
              </a:lnSpc>
              <a:defRPr/>
            </a:pPr>
            <a:r>
              <a:rPr lang="en-US" sz="2200" smtClean="0">
                <a:solidFill>
                  <a:srgbClr val="FFCC00"/>
                </a:solidFill>
              </a:rPr>
              <a:t>A Redevelopment tool that</a:t>
            </a:r>
          </a:p>
          <a:p>
            <a:pPr eaLnBrk="1" hangingPunct="1">
              <a:lnSpc>
                <a:spcPct val="80000"/>
              </a:lnSpc>
              <a:buFont typeface="Wingdings" pitchFamily="2" charset="2"/>
              <a:buNone/>
              <a:defRPr/>
            </a:pPr>
            <a:r>
              <a:rPr lang="en-US" sz="2200" smtClean="0">
                <a:solidFill>
                  <a:srgbClr val="FFCC00"/>
                </a:solidFill>
              </a:rPr>
              <a:t>	can facilitate:</a:t>
            </a:r>
            <a:r>
              <a:rPr lang="en-US" sz="2400" smtClean="0"/>
              <a:t> </a:t>
            </a:r>
          </a:p>
          <a:p>
            <a:pPr lvl="1" eaLnBrk="1" hangingPunct="1">
              <a:lnSpc>
                <a:spcPct val="80000"/>
              </a:lnSpc>
              <a:defRPr/>
            </a:pPr>
            <a:r>
              <a:rPr lang="en-US" sz="2000" smtClean="0"/>
              <a:t>Historic Preservation</a:t>
            </a:r>
          </a:p>
          <a:p>
            <a:pPr lvl="1" eaLnBrk="1" hangingPunct="1">
              <a:lnSpc>
                <a:spcPct val="80000"/>
              </a:lnSpc>
              <a:defRPr/>
            </a:pPr>
            <a:r>
              <a:rPr lang="en-US" sz="2000" smtClean="0"/>
              <a:t>Economic development</a:t>
            </a:r>
          </a:p>
          <a:p>
            <a:pPr lvl="1" eaLnBrk="1" hangingPunct="1">
              <a:lnSpc>
                <a:spcPct val="80000"/>
              </a:lnSpc>
              <a:defRPr/>
            </a:pPr>
            <a:r>
              <a:rPr lang="en-US" sz="2000" smtClean="0"/>
              <a:t>Community development</a:t>
            </a:r>
          </a:p>
          <a:p>
            <a:pPr lvl="1" eaLnBrk="1" hangingPunct="1">
              <a:lnSpc>
                <a:spcPct val="80000"/>
              </a:lnSpc>
              <a:defRPr/>
            </a:pPr>
            <a:r>
              <a:rPr lang="en-US" sz="2000" smtClean="0"/>
              <a:t>Residential projects, and </a:t>
            </a:r>
          </a:p>
          <a:p>
            <a:pPr lvl="1" eaLnBrk="1" hangingPunct="1">
              <a:lnSpc>
                <a:spcPct val="80000"/>
              </a:lnSpc>
              <a:defRPr/>
            </a:pPr>
            <a:r>
              <a:rPr lang="en-US" sz="2000" smtClean="0"/>
              <a:t>Open-Space/ Green-Space projects</a:t>
            </a:r>
          </a:p>
          <a:p>
            <a:pPr lvl="1" eaLnBrk="1" hangingPunct="1">
              <a:lnSpc>
                <a:spcPct val="80000"/>
              </a:lnSpc>
              <a:buFont typeface="Wingdings" pitchFamily="2" charset="2"/>
              <a:buNone/>
              <a:defRPr/>
            </a:pPr>
            <a:r>
              <a:rPr lang="en-US" sz="2000" smtClean="0"/>
              <a:t>			</a:t>
            </a:r>
            <a:r>
              <a:rPr lang="en-US" sz="2000" i="1" smtClean="0"/>
              <a:t>and </a:t>
            </a:r>
          </a:p>
          <a:p>
            <a:pPr lvl="1" eaLnBrk="1" hangingPunct="1">
              <a:lnSpc>
                <a:spcPct val="80000"/>
              </a:lnSpc>
              <a:defRPr/>
            </a:pPr>
            <a:r>
              <a:rPr lang="en-US" sz="2000" smtClean="0"/>
              <a:t>Reduction of public health and environmental hazards</a:t>
            </a:r>
          </a:p>
          <a:p>
            <a:pPr lvl="1" eaLnBrk="1" hangingPunct="1">
              <a:lnSpc>
                <a:spcPct val="80000"/>
              </a:lnSpc>
              <a:defRPr/>
            </a:pPr>
            <a:r>
              <a:rPr lang="en-US" sz="2000" smtClean="0"/>
              <a:t>Removal of stigma</a:t>
            </a:r>
          </a:p>
          <a:p>
            <a:pPr lvl="1" eaLnBrk="1" hangingPunct="1">
              <a:lnSpc>
                <a:spcPct val="80000"/>
              </a:lnSpc>
              <a:defRPr/>
            </a:pPr>
            <a:r>
              <a:rPr lang="en-US" sz="2000" smtClean="0"/>
              <a:t>Promoting effective use of community resources</a:t>
            </a:r>
          </a:p>
          <a:p>
            <a:pPr lvl="1" eaLnBrk="1" hangingPunct="1">
              <a:lnSpc>
                <a:spcPct val="80000"/>
              </a:lnSpc>
              <a:defRPr/>
            </a:pPr>
            <a:endParaRPr lang="en-US" sz="2000" i="1" smtClean="0"/>
          </a:p>
        </p:txBody>
      </p:sp>
      <p:sp>
        <p:nvSpPr>
          <p:cNvPr id="19460" name="Text Box 6"/>
          <p:cNvSpPr txBox="1">
            <a:spLocks noChangeArrowheads="1"/>
          </p:cNvSpPr>
          <p:nvPr/>
        </p:nvSpPr>
        <p:spPr bwMode="auto">
          <a:xfrm>
            <a:off x="7391400" y="2179638"/>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n"/>
              <a:defRPr sz="3200">
                <a:solidFill>
                  <a:srgbClr val="CCFFFF"/>
                </a:solidFill>
                <a:latin typeface="Arial" charset="0"/>
              </a:defRPr>
            </a:lvl1pPr>
            <a:lvl2pPr marL="742950" indent="-285750" algn="l" eaLnBrk="0" hangingPunct="0">
              <a:spcBef>
                <a:spcPct val="20000"/>
              </a:spcBef>
              <a:buClr>
                <a:srgbClr val="FFFF99"/>
              </a:buClr>
              <a:buChar char="u"/>
              <a:defRPr sz="2800">
                <a:solidFill>
                  <a:srgbClr val="FFFF99"/>
                </a:solidFill>
                <a:latin typeface="Arial" charset="0"/>
              </a:defRPr>
            </a:lvl2pPr>
            <a:lvl3pPr marL="1143000" indent="-228600" algn="l" eaLnBrk="0" hangingPunct="0">
              <a:spcBef>
                <a:spcPct val="20000"/>
              </a:spcBef>
              <a:buClr>
                <a:schemeClr val="tx2"/>
              </a:buClr>
              <a:buChar char="n"/>
              <a:defRPr sz="2400">
                <a:solidFill>
                  <a:schemeClr val="tx1"/>
                </a:solidFill>
                <a:latin typeface="Arial" charset="0"/>
              </a:defRPr>
            </a:lvl3pPr>
            <a:lvl4pPr marL="1600200" indent="-228600" algn="l" eaLnBrk="0" hangingPunct="0">
              <a:spcBef>
                <a:spcPct val="20000"/>
              </a:spcBef>
              <a:buClr>
                <a:schemeClr val="accent2"/>
              </a:buClr>
              <a:buChar char="n"/>
              <a:defRPr sz="2000">
                <a:solidFill>
                  <a:schemeClr val="tx1"/>
                </a:solidFill>
                <a:latin typeface="Garamond" pitchFamily="18" charset="0"/>
              </a:defRPr>
            </a:lvl4pPr>
            <a:lvl5pPr marL="2057400" indent="-228600" algn="l" eaLnBrk="0" hangingPunct="0">
              <a:spcBef>
                <a:spcPct val="20000"/>
              </a:spcBef>
              <a:buClr>
                <a:schemeClr val="hlink"/>
              </a:buClr>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None/>
            </a:pPr>
            <a:r>
              <a:rPr lang="en-US" altLang="en-US" sz="1200" i="1">
                <a:solidFill>
                  <a:schemeClr val="tx1"/>
                </a:solidFill>
              </a:rPr>
              <a:t>)</a:t>
            </a:r>
          </a:p>
        </p:txBody>
      </p:sp>
      <p:sp>
        <p:nvSpPr>
          <p:cNvPr id="19461" name="Text Box 13"/>
          <p:cNvSpPr txBox="1">
            <a:spLocks noChangeArrowheads="1"/>
          </p:cNvSpPr>
          <p:nvPr/>
        </p:nvSpPr>
        <p:spPr bwMode="auto">
          <a:xfrm>
            <a:off x="5638800" y="1704975"/>
            <a:ext cx="1219200" cy="406400"/>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20000"/>
              </a:spcBef>
              <a:buChar char="n"/>
              <a:defRPr sz="3200">
                <a:solidFill>
                  <a:srgbClr val="CCFFFF"/>
                </a:solidFill>
                <a:latin typeface="Arial" charset="0"/>
              </a:defRPr>
            </a:lvl1pPr>
            <a:lvl2pPr marL="742950" indent="-285750" algn="l" eaLnBrk="0" hangingPunct="0">
              <a:spcBef>
                <a:spcPct val="20000"/>
              </a:spcBef>
              <a:buClr>
                <a:srgbClr val="FFFF99"/>
              </a:buClr>
              <a:buChar char="u"/>
              <a:defRPr sz="2800">
                <a:solidFill>
                  <a:srgbClr val="FFFF99"/>
                </a:solidFill>
                <a:latin typeface="Arial" charset="0"/>
              </a:defRPr>
            </a:lvl2pPr>
            <a:lvl3pPr marL="1143000" indent="-228600" algn="l" eaLnBrk="0" hangingPunct="0">
              <a:spcBef>
                <a:spcPct val="20000"/>
              </a:spcBef>
              <a:buClr>
                <a:schemeClr val="tx2"/>
              </a:buClr>
              <a:buChar char="n"/>
              <a:defRPr sz="2400">
                <a:solidFill>
                  <a:schemeClr val="tx1"/>
                </a:solidFill>
                <a:latin typeface="Arial" charset="0"/>
              </a:defRPr>
            </a:lvl3pPr>
            <a:lvl4pPr marL="1600200" indent="-228600" algn="l" eaLnBrk="0" hangingPunct="0">
              <a:spcBef>
                <a:spcPct val="20000"/>
              </a:spcBef>
              <a:buClr>
                <a:schemeClr val="accent2"/>
              </a:buClr>
              <a:buChar char="n"/>
              <a:defRPr sz="2000">
                <a:solidFill>
                  <a:schemeClr val="tx1"/>
                </a:solidFill>
                <a:latin typeface="Garamond" pitchFamily="18" charset="0"/>
              </a:defRPr>
            </a:lvl4pPr>
            <a:lvl5pPr marL="2057400" indent="-228600" algn="l" eaLnBrk="0" hangingPunct="0">
              <a:spcBef>
                <a:spcPct val="20000"/>
              </a:spcBef>
              <a:buClr>
                <a:schemeClr val="hlink"/>
              </a:buClr>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50000"/>
              </a:spcBef>
              <a:buFont typeface="Wingdings" pitchFamily="2" charset="2"/>
              <a:buNone/>
            </a:pPr>
            <a:endParaRPr lang="en-US" altLang="en-US" sz="1200">
              <a:solidFill>
                <a:srgbClr val="0066FF"/>
              </a:solidFill>
            </a:endParaRPr>
          </a:p>
        </p:txBody>
      </p:sp>
      <p:pic>
        <p:nvPicPr>
          <p:cNvPr id="1946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745163"/>
            <a:ext cx="1319213" cy="1020762"/>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5" descr="th[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745163"/>
            <a:ext cx="1600200"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946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113" y="1704975"/>
            <a:ext cx="3956050" cy="19446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946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4113" y="3629025"/>
            <a:ext cx="3956050" cy="19827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idx="4294967295"/>
          </p:nvPr>
        </p:nvSpPr>
        <p:spPr>
          <a:xfrm>
            <a:off x="381000" y="0"/>
            <a:ext cx="8229600" cy="1052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smtClean="0">
                <a:effectLst/>
              </a:rPr>
              <a:t>US ENVIRONMENTAL PROTECTION AGENCY BROWNFIELDS GRANTS</a:t>
            </a:r>
          </a:p>
        </p:txBody>
      </p:sp>
      <p:sp>
        <p:nvSpPr>
          <p:cNvPr id="20483" name="Rectangle 3"/>
          <p:cNvSpPr>
            <a:spLocks noGrp="1" noChangeArrowheads="1"/>
          </p:cNvSpPr>
          <p:nvPr>
            <p:ph type="body" idx="4294967295"/>
          </p:nvPr>
        </p:nvSpPr>
        <p:spPr>
          <a:xfrm>
            <a:off x="228600" y="944563"/>
            <a:ext cx="8229600" cy="4110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pPr>
            <a:r>
              <a:rPr lang="en-US" altLang="en-US" sz="2000" b="1" smtClean="0">
                <a:effectLst/>
              </a:rPr>
              <a:t>EPA’s Brownfields Program provides funds to empower states, communities, tribes and nonprofits to prevent, inventory, assess and clean up brownfield properties.</a:t>
            </a:r>
          </a:p>
          <a:p>
            <a:pPr marL="609600" indent="-609600">
              <a:lnSpc>
                <a:spcPct val="90000"/>
              </a:lnSpc>
            </a:pPr>
            <a:endParaRPr lang="en-US" altLang="en-US" sz="1800" b="1" smtClean="0">
              <a:effectLst/>
            </a:endParaRPr>
          </a:p>
          <a:p>
            <a:pPr marL="609600" indent="-609600">
              <a:lnSpc>
                <a:spcPct val="90000"/>
              </a:lnSpc>
            </a:pPr>
            <a:r>
              <a:rPr lang="en-US" altLang="en-US" sz="2000" b="1" smtClean="0">
                <a:effectLst/>
              </a:rPr>
              <a:t>EPA provides brownfields funding for three types of grants:</a:t>
            </a:r>
          </a:p>
          <a:p>
            <a:pPr marL="609600" indent="-609600">
              <a:lnSpc>
                <a:spcPct val="90000"/>
              </a:lnSpc>
              <a:buFont typeface="Wingdings" pitchFamily="2" charset="2"/>
              <a:buNone/>
            </a:pPr>
            <a:endParaRPr lang="en-US" altLang="en-US" sz="1800" b="1" smtClean="0">
              <a:effectLst/>
            </a:endParaRPr>
          </a:p>
          <a:p>
            <a:pPr marL="609600" indent="-609600">
              <a:lnSpc>
                <a:spcPct val="90000"/>
              </a:lnSpc>
              <a:buFont typeface="Wingdings" pitchFamily="2" charset="2"/>
              <a:buAutoNum type="arabicPeriod"/>
            </a:pPr>
            <a:r>
              <a:rPr lang="en-US" altLang="en-US" sz="2000" b="1" smtClean="0">
                <a:effectLst/>
              </a:rPr>
              <a:t>Brownfields Assessment Grants – provide funds to inventory, characterize, assess, and conduct planning (including cleanup planning) and community involvement related to brownfield sites.</a:t>
            </a:r>
          </a:p>
          <a:p>
            <a:pPr marL="609600" indent="-609600">
              <a:lnSpc>
                <a:spcPct val="90000"/>
              </a:lnSpc>
              <a:buFont typeface="Wingdings" pitchFamily="2" charset="2"/>
              <a:buAutoNum type="arabicPeriod"/>
            </a:pPr>
            <a:endParaRPr lang="en-US" altLang="en-US" sz="1800" b="1" smtClean="0">
              <a:effectLst/>
            </a:endParaRPr>
          </a:p>
          <a:p>
            <a:pPr marL="609600" indent="-609600">
              <a:lnSpc>
                <a:spcPct val="90000"/>
              </a:lnSpc>
              <a:buFont typeface="Wingdings" pitchFamily="2" charset="2"/>
              <a:buAutoNum type="arabicPeriod"/>
            </a:pPr>
            <a:r>
              <a:rPr lang="en-US" altLang="en-US" sz="2000" b="1" smtClean="0">
                <a:effectLst/>
              </a:rPr>
              <a:t>Brownfields Cleanup Grants – provides funds to carry out cleanup activities at a specific brownfield site owned by the applicant.</a:t>
            </a:r>
          </a:p>
          <a:p>
            <a:pPr marL="609600" indent="-609600">
              <a:lnSpc>
                <a:spcPct val="90000"/>
              </a:lnSpc>
              <a:buFont typeface="Wingdings" pitchFamily="2" charset="2"/>
              <a:buAutoNum type="arabicPeriod"/>
            </a:pPr>
            <a:endParaRPr lang="en-US" altLang="en-US" sz="1800" b="1" smtClean="0">
              <a:effectLst/>
            </a:endParaRPr>
          </a:p>
          <a:p>
            <a:pPr marL="609600" indent="-609600">
              <a:lnSpc>
                <a:spcPct val="90000"/>
              </a:lnSpc>
              <a:buFont typeface="Wingdings" pitchFamily="2" charset="2"/>
              <a:buAutoNum type="arabicPeriod"/>
            </a:pPr>
            <a:r>
              <a:rPr lang="en-US" altLang="en-US" sz="2000" b="1" smtClean="0">
                <a:effectLst/>
              </a:rPr>
              <a:t>Brownfields Revolving Loan Fund (RLF) – provides funds for a grant recipient to capitalize a revolving fund and to</a:t>
            </a:r>
          </a:p>
          <a:p>
            <a:pPr marL="609600" indent="-609600">
              <a:lnSpc>
                <a:spcPct val="90000"/>
              </a:lnSpc>
              <a:buFont typeface="Wingdings" pitchFamily="2" charset="2"/>
              <a:buNone/>
            </a:pPr>
            <a:r>
              <a:rPr lang="en-US" altLang="en-US" sz="2000" b="1" smtClean="0">
                <a:effectLst/>
              </a:rPr>
              <a:t>	 make loans and provide sub-grants to carry out</a:t>
            </a:r>
          </a:p>
          <a:p>
            <a:pPr marL="609600" indent="-609600">
              <a:lnSpc>
                <a:spcPct val="90000"/>
              </a:lnSpc>
              <a:buFont typeface="Wingdings" pitchFamily="2" charset="2"/>
              <a:buNone/>
            </a:pPr>
            <a:r>
              <a:rPr lang="en-US" altLang="en-US" sz="2000" b="1" smtClean="0">
                <a:effectLst/>
              </a:rPr>
              <a:t>	 cleanup activities at brownfield sites.</a:t>
            </a:r>
          </a:p>
          <a:p>
            <a:pPr marL="609600" indent="-609600">
              <a:lnSpc>
                <a:spcPct val="90000"/>
              </a:lnSpc>
              <a:buFont typeface="Wingdings" pitchFamily="2" charset="2"/>
              <a:buAutoNum type="arabicPeriod"/>
            </a:pPr>
            <a:endParaRPr lang="en-US" altLang="en-US" sz="2000" b="1" smtClean="0">
              <a:effectLst/>
            </a:endParaRP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88" y="5745163"/>
            <a:ext cx="1573212" cy="1020762"/>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descr="th[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745163"/>
            <a:ext cx="1600200"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0" y="0"/>
            <a:ext cx="9144000" cy="757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900" smtClean="0">
              <a:effectLst/>
            </a:endParaRPr>
          </a:p>
          <a:p>
            <a:pPr algn="ctr">
              <a:lnSpc>
                <a:spcPct val="80000"/>
              </a:lnSpc>
              <a:buFont typeface="Wingdings" pitchFamily="2" charset="2"/>
              <a:buNone/>
            </a:pPr>
            <a:r>
              <a:rPr lang="en-US" altLang="en-US" sz="2400" b="1" smtClean="0">
                <a:solidFill>
                  <a:srgbClr val="33CC33"/>
                </a:solidFill>
                <a:effectLst/>
              </a:rPr>
              <a:t>ASSESSMENT GRANT OPTION SUMMARY</a:t>
            </a:r>
            <a:r>
              <a:rPr lang="en-US" altLang="en-US" sz="900" u="sng" smtClean="0">
                <a:effectLst/>
              </a:rPr>
              <a:t> </a:t>
            </a:r>
            <a:endParaRPr lang="en-US" altLang="en-US" sz="900" smtClean="0">
              <a:effectLst/>
            </a:endParaRPr>
          </a:p>
          <a:p>
            <a:pPr>
              <a:lnSpc>
                <a:spcPct val="80000"/>
              </a:lnSpc>
            </a:pPr>
            <a:endParaRPr lang="en-US" altLang="en-US" sz="900" smtClean="0">
              <a:effectLst/>
            </a:endParaRPr>
          </a:p>
          <a:p>
            <a:pPr>
              <a:lnSpc>
                <a:spcPct val="80000"/>
              </a:lnSpc>
            </a:pPr>
            <a:endParaRPr lang="en-US" altLang="en-US" sz="900" smtClean="0">
              <a:effectLst/>
            </a:endParaRPr>
          </a:p>
          <a:p>
            <a:pPr>
              <a:lnSpc>
                <a:spcPct val="80000"/>
              </a:lnSpc>
              <a:buFont typeface="Wingdings" pitchFamily="2" charset="2"/>
              <a:buNone/>
            </a:pPr>
            <a:r>
              <a:rPr lang="en-US" altLang="en-US" sz="2000" b="1" smtClean="0">
                <a:solidFill>
                  <a:srgbClr val="33CC33"/>
                </a:solidFill>
                <a:effectLst/>
              </a:rPr>
              <a:t>Community-Wide Grants</a:t>
            </a:r>
            <a:r>
              <a:rPr lang="en-US" altLang="en-US" sz="2000" smtClean="0">
                <a:solidFill>
                  <a:srgbClr val="33CC33"/>
                </a:solidFill>
                <a:effectLst/>
              </a:rPr>
              <a:t>	</a:t>
            </a:r>
            <a:r>
              <a:rPr lang="en-US" altLang="en-US" sz="2000" smtClean="0">
                <a:effectLst/>
              </a:rPr>
              <a:t>			</a:t>
            </a:r>
          </a:p>
          <a:p>
            <a:pPr>
              <a:lnSpc>
                <a:spcPct val="80000"/>
              </a:lnSpc>
            </a:pPr>
            <a:r>
              <a:rPr lang="en-US" altLang="en-US" sz="2000" b="1" smtClean="0">
                <a:effectLst/>
              </a:rPr>
              <a:t>Up to $200,000 for hazardous substances and $200,000 for petroleum</a:t>
            </a:r>
          </a:p>
          <a:p>
            <a:pPr>
              <a:lnSpc>
                <a:spcPct val="80000"/>
              </a:lnSpc>
            </a:pPr>
            <a:r>
              <a:rPr lang="en-US" altLang="en-US" sz="2000" b="1" smtClean="0">
                <a:effectLst/>
              </a:rPr>
              <a:t>No waiver of funding limit</a:t>
            </a:r>
          </a:p>
          <a:p>
            <a:pPr>
              <a:lnSpc>
                <a:spcPct val="80000"/>
              </a:lnSpc>
            </a:pPr>
            <a:r>
              <a:rPr lang="en-US" altLang="en-US" sz="2000" b="1" smtClean="0">
                <a:effectLst/>
              </a:rPr>
              <a:t>Maximum combined amount $400,000</a:t>
            </a:r>
          </a:p>
          <a:p>
            <a:pPr>
              <a:lnSpc>
                <a:spcPct val="80000"/>
              </a:lnSpc>
            </a:pPr>
            <a:r>
              <a:rPr lang="en-US" altLang="en-US" sz="2000" b="1" smtClean="0">
                <a:effectLst/>
              </a:rPr>
              <a:t>May also apply for a site-specific grant; may not apply as a member of a coalition</a:t>
            </a:r>
          </a:p>
          <a:p>
            <a:pPr>
              <a:lnSpc>
                <a:spcPct val="80000"/>
              </a:lnSpc>
              <a:buFont typeface="Wingdings" pitchFamily="2" charset="2"/>
              <a:buNone/>
            </a:pPr>
            <a:endParaRPr lang="en-US" altLang="en-US" sz="1400" smtClean="0">
              <a:effectLst/>
            </a:endParaRPr>
          </a:p>
          <a:p>
            <a:pPr>
              <a:lnSpc>
                <a:spcPct val="80000"/>
              </a:lnSpc>
              <a:buFont typeface="Wingdings" pitchFamily="2" charset="2"/>
              <a:buNone/>
            </a:pPr>
            <a:r>
              <a:rPr lang="en-US" altLang="en-US" sz="2000" smtClean="0">
                <a:effectLst/>
              </a:rPr>
              <a:t> </a:t>
            </a:r>
            <a:r>
              <a:rPr lang="en-US" altLang="en-US" sz="2000" b="1" smtClean="0">
                <a:solidFill>
                  <a:srgbClr val="33CC33"/>
                </a:solidFill>
                <a:effectLst/>
              </a:rPr>
              <a:t>Site-Specific </a:t>
            </a:r>
            <a:endParaRPr lang="en-US" altLang="en-US" sz="2000" smtClean="0">
              <a:solidFill>
                <a:srgbClr val="33CC33"/>
              </a:solidFill>
              <a:effectLst/>
            </a:endParaRPr>
          </a:p>
          <a:p>
            <a:pPr>
              <a:lnSpc>
                <a:spcPct val="80000"/>
              </a:lnSpc>
            </a:pPr>
            <a:r>
              <a:rPr lang="en-US" altLang="en-US" sz="2000" b="1" smtClean="0">
                <a:effectLst/>
              </a:rPr>
              <a:t>Up to $200,000 for petroleum or hazardous substances </a:t>
            </a:r>
          </a:p>
          <a:p>
            <a:pPr>
              <a:lnSpc>
                <a:spcPct val="80000"/>
              </a:lnSpc>
            </a:pPr>
            <a:r>
              <a:rPr lang="en-US" altLang="en-US" sz="2000" b="1" smtClean="0">
                <a:effectLst/>
              </a:rPr>
              <a:t>May request a waiver for up to $350,000</a:t>
            </a:r>
          </a:p>
          <a:p>
            <a:pPr>
              <a:lnSpc>
                <a:spcPct val="80000"/>
              </a:lnSpc>
            </a:pPr>
            <a:r>
              <a:rPr lang="en-US" altLang="en-US" sz="2000" b="1" smtClean="0">
                <a:effectLst/>
              </a:rPr>
              <a:t>Maximum amount $350,000</a:t>
            </a:r>
          </a:p>
          <a:p>
            <a:pPr>
              <a:lnSpc>
                <a:spcPct val="80000"/>
              </a:lnSpc>
            </a:pPr>
            <a:r>
              <a:rPr lang="en-US" altLang="en-US" sz="2000" b="1" smtClean="0">
                <a:effectLst/>
              </a:rPr>
              <a:t>May also apply for a community-wide grant; may not apply as a member of a coalition</a:t>
            </a:r>
          </a:p>
          <a:p>
            <a:pPr>
              <a:lnSpc>
                <a:spcPct val="80000"/>
              </a:lnSpc>
              <a:buFont typeface="Wingdings" pitchFamily="2" charset="2"/>
              <a:buNone/>
            </a:pPr>
            <a:endParaRPr lang="en-US" altLang="en-US" sz="1400" smtClean="0">
              <a:effectLst/>
            </a:endParaRPr>
          </a:p>
          <a:p>
            <a:pPr>
              <a:lnSpc>
                <a:spcPct val="80000"/>
              </a:lnSpc>
              <a:buFont typeface="Wingdings" pitchFamily="2" charset="2"/>
              <a:buNone/>
            </a:pPr>
            <a:r>
              <a:rPr lang="en-US" altLang="en-US" sz="2000" b="1" smtClean="0">
                <a:solidFill>
                  <a:srgbClr val="33CC33"/>
                </a:solidFill>
                <a:effectLst/>
              </a:rPr>
              <a:t>Coalition</a:t>
            </a:r>
          </a:p>
          <a:p>
            <a:pPr>
              <a:lnSpc>
                <a:spcPct val="80000"/>
              </a:lnSpc>
            </a:pPr>
            <a:r>
              <a:rPr lang="en-US" altLang="en-US" sz="2000" b="1" smtClean="0">
                <a:effectLst/>
              </a:rPr>
              <a:t>Up to $1,000,000 for petroleum and/or hazardous substances </a:t>
            </a:r>
          </a:p>
          <a:p>
            <a:pPr>
              <a:lnSpc>
                <a:spcPct val="80000"/>
              </a:lnSpc>
            </a:pPr>
            <a:r>
              <a:rPr lang="en-US" altLang="en-US" sz="2000" b="1" smtClean="0">
                <a:effectLst/>
              </a:rPr>
              <a:t>No waiver of funding limit </a:t>
            </a:r>
          </a:p>
          <a:p>
            <a:pPr>
              <a:lnSpc>
                <a:spcPct val="80000"/>
              </a:lnSpc>
            </a:pPr>
            <a:r>
              <a:rPr lang="en-US" altLang="en-US" sz="2000" b="1" smtClean="0">
                <a:effectLst/>
              </a:rPr>
              <a:t>Maximum amount $600,000 			</a:t>
            </a:r>
          </a:p>
          <a:p>
            <a:pPr>
              <a:lnSpc>
                <a:spcPct val="80000"/>
              </a:lnSpc>
            </a:pPr>
            <a:r>
              <a:rPr lang="en-US" altLang="en-US" sz="2000" b="1" smtClean="0">
                <a:effectLst/>
              </a:rPr>
              <a:t>May not apply for an individual community-wide or</a:t>
            </a:r>
          </a:p>
          <a:p>
            <a:pPr>
              <a:lnSpc>
                <a:spcPct val="80000"/>
              </a:lnSpc>
              <a:buFont typeface="Wingdings" pitchFamily="2" charset="2"/>
              <a:buNone/>
            </a:pPr>
            <a:r>
              <a:rPr lang="en-US" altLang="en-US" sz="2000" b="1" smtClean="0">
                <a:effectLst/>
              </a:rPr>
              <a:t>	site-specific	 grant or as part of another coalition</a:t>
            </a:r>
            <a:r>
              <a:rPr lang="en-US" altLang="en-US" sz="900" smtClean="0">
                <a:effectLst/>
              </a:rPr>
              <a:t> </a:t>
            </a:r>
            <a:r>
              <a:rPr lang="en-US" altLang="en-US" sz="600" smtClean="0">
                <a:effectLst/>
              </a:rPr>
              <a:t>			</a:t>
            </a:r>
          </a:p>
          <a:p>
            <a:pPr>
              <a:lnSpc>
                <a:spcPct val="80000"/>
              </a:lnSpc>
              <a:buFont typeface="Wingdings" pitchFamily="2" charset="2"/>
              <a:buNone/>
            </a:pPr>
            <a:r>
              <a:rPr lang="en-US" altLang="en-US" sz="600" smtClean="0">
                <a:effectLst/>
              </a:rPr>
              <a:t>		</a:t>
            </a:r>
            <a:r>
              <a:rPr lang="en-US" altLang="en-US" sz="900" smtClean="0">
                <a:effectLst/>
              </a:rPr>
              <a:t>	</a:t>
            </a:r>
          </a:p>
          <a:p>
            <a:pPr>
              <a:lnSpc>
                <a:spcPct val="80000"/>
              </a:lnSpc>
            </a:pPr>
            <a:endParaRPr lang="en-US" altLang="en-US" sz="900" smtClean="0">
              <a:effectLst/>
            </a:endParaRPr>
          </a:p>
          <a:p>
            <a:pPr>
              <a:lnSpc>
                <a:spcPct val="80000"/>
              </a:lnSpc>
            </a:pPr>
            <a:endParaRPr lang="en-US" altLang="en-US" sz="900" smtClean="0">
              <a:effectLst/>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540375"/>
            <a:ext cx="1573213" cy="1165225"/>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5" descr="th[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540375"/>
            <a:ext cx="16002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idx="4294967295"/>
          </p:nvPr>
        </p:nvSpPr>
        <p:spPr/>
        <p:txBody>
          <a:bodyPr/>
          <a:lstStyle/>
          <a:p>
            <a:pPr eaLnBrk="1" hangingPunct="1">
              <a:defRPr/>
            </a:pPr>
            <a:r>
              <a:rPr lang="en-US" smtClean="0"/>
              <a:t>Presentation Overview</a:t>
            </a:r>
          </a:p>
        </p:txBody>
      </p:sp>
      <p:sp>
        <p:nvSpPr>
          <p:cNvPr id="52227" name="Rectangle 3"/>
          <p:cNvSpPr>
            <a:spLocks noGrp="1" noChangeArrowheads="1"/>
          </p:cNvSpPr>
          <p:nvPr>
            <p:ph type="body" idx="4294967295"/>
          </p:nvPr>
        </p:nvSpPr>
        <p:spPr/>
        <p:txBody>
          <a:bodyPr/>
          <a:lstStyle/>
          <a:p>
            <a:pPr eaLnBrk="1" hangingPunct="1">
              <a:defRPr/>
            </a:pPr>
            <a:r>
              <a:rPr lang="en-US" dirty="0" smtClean="0"/>
              <a:t>Brownfields Redevelopment Program</a:t>
            </a:r>
          </a:p>
          <a:p>
            <a:pPr lvl="1" eaLnBrk="1" hangingPunct="1">
              <a:defRPr/>
            </a:pPr>
            <a:r>
              <a:rPr lang="en-US" dirty="0" smtClean="0"/>
              <a:t>What are Brownfields?</a:t>
            </a:r>
          </a:p>
          <a:p>
            <a:pPr eaLnBrk="1" hangingPunct="1">
              <a:defRPr/>
            </a:pPr>
            <a:r>
              <a:rPr lang="en-US" dirty="0" smtClean="0"/>
              <a:t>Program Benefits</a:t>
            </a:r>
          </a:p>
          <a:p>
            <a:pPr lvl="1" eaLnBrk="1" hangingPunct="1">
              <a:defRPr/>
            </a:pPr>
            <a:r>
              <a:rPr lang="en-US" dirty="0" smtClean="0"/>
              <a:t>Brownfield areas</a:t>
            </a:r>
          </a:p>
          <a:p>
            <a:pPr lvl="1" eaLnBrk="1" hangingPunct="1">
              <a:defRPr/>
            </a:pPr>
            <a:r>
              <a:rPr lang="en-US" dirty="0" smtClean="0"/>
              <a:t>Brownfield sites</a:t>
            </a:r>
          </a:p>
          <a:p>
            <a:pPr eaLnBrk="1" hangingPunct="1">
              <a:defRPr/>
            </a:pPr>
            <a:r>
              <a:rPr lang="en-US" dirty="0" smtClean="0"/>
              <a:t>Brownfield technical and financial tools</a:t>
            </a:r>
          </a:p>
          <a:p>
            <a:pPr eaLnBrk="1" hangingPunct="1">
              <a:defRPr/>
            </a:pPr>
            <a:r>
              <a:rPr lang="en-US" dirty="0" smtClean="0"/>
              <a:t>Information and Contacts</a:t>
            </a:r>
          </a:p>
          <a:p>
            <a:pPr lvl="1" eaLnBrk="1" hangingPunct="1">
              <a:defRPr/>
            </a:pPr>
            <a:endParaRPr lang="en-US" dirty="0" smtClean="0"/>
          </a:p>
        </p:txBody>
      </p:sp>
      <p:pic>
        <p:nvPicPr>
          <p:cNvPr id="4100" name="Picture 5" descr="th[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689600"/>
            <a:ext cx="1600200"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BROWNFIELDS GRANTS </a:t>
            </a:r>
          </a:p>
        </p:txBody>
      </p:sp>
      <p:sp>
        <p:nvSpPr>
          <p:cNvPr id="22531" name="Rectangle 3"/>
          <p:cNvSpPr>
            <a:spLocks noGrp="1" noChangeArrowheads="1"/>
          </p:cNvSpPr>
          <p:nvPr>
            <p:ph type="body" idx="1"/>
          </p:nvPr>
        </p:nvSpPr>
        <p:spPr>
          <a:xfrm>
            <a:off x="228600" y="1630363"/>
            <a:ext cx="822960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400" smtClean="0">
                <a:effectLst/>
              </a:rPr>
              <a:t>US ENVIRONMENTAL PROTECTION AGENCY</a:t>
            </a:r>
          </a:p>
          <a:p>
            <a:pPr>
              <a:lnSpc>
                <a:spcPct val="90000"/>
              </a:lnSpc>
              <a:buFont typeface="Wingdings" pitchFamily="2" charset="2"/>
              <a:buNone/>
            </a:pPr>
            <a:r>
              <a:rPr lang="en-US" altLang="en-US" sz="2400" smtClean="0">
                <a:effectLst/>
              </a:rPr>
              <a:t>		The Brownfields Law expands eligibility for 	brownfields funding by broadening the entities 	eligible for funding by permitting the award for 	</a:t>
            </a:r>
            <a:r>
              <a:rPr lang="en-US" altLang="en-US" sz="2400" smtClean="0">
                <a:solidFill>
                  <a:srgbClr val="FFCC00"/>
                </a:solidFill>
                <a:effectLst/>
              </a:rPr>
              <a:t>cleanup grants</a:t>
            </a:r>
            <a:r>
              <a:rPr lang="en-US" altLang="en-US" sz="2400" smtClean="0">
                <a:effectLst/>
              </a:rPr>
              <a:t> </a:t>
            </a:r>
            <a:r>
              <a:rPr lang="en-US" altLang="en-US" sz="2400" smtClean="0">
                <a:solidFill>
                  <a:srgbClr val="FFCC00"/>
                </a:solidFill>
                <a:effectLst/>
              </a:rPr>
              <a:t>to</a:t>
            </a:r>
            <a:r>
              <a:rPr lang="en-US" altLang="en-US" sz="2400" smtClean="0">
                <a:effectLst/>
              </a:rPr>
              <a:t> </a:t>
            </a:r>
            <a:r>
              <a:rPr lang="en-US" altLang="en-US" sz="2400" b="1" u="sng" smtClean="0">
                <a:solidFill>
                  <a:srgbClr val="FFCC00"/>
                </a:solidFill>
                <a:effectLst/>
              </a:rPr>
              <a:t>include nonprofit organizations </a:t>
            </a:r>
            <a:r>
              <a:rPr lang="en-US" altLang="en-US" sz="2400" b="1" smtClean="0">
                <a:solidFill>
                  <a:srgbClr val="FFCC00"/>
                </a:solidFill>
                <a:effectLst/>
              </a:rPr>
              <a:t>	</a:t>
            </a:r>
            <a:r>
              <a:rPr lang="en-US" altLang="en-US" sz="2400" b="1" u="sng" smtClean="0">
                <a:solidFill>
                  <a:srgbClr val="FFCC00"/>
                </a:solidFill>
                <a:effectLst/>
              </a:rPr>
              <a:t>that own the property.</a:t>
            </a:r>
          </a:p>
          <a:p>
            <a:pPr>
              <a:lnSpc>
                <a:spcPct val="90000"/>
              </a:lnSpc>
              <a:buFont typeface="Wingdings" pitchFamily="2" charset="2"/>
              <a:buNone/>
            </a:pPr>
            <a:r>
              <a:rPr lang="en-US" altLang="en-US" sz="2400" smtClean="0">
                <a:effectLst/>
              </a:rPr>
              <a:t>		</a:t>
            </a:r>
          </a:p>
          <a:p>
            <a:pPr>
              <a:lnSpc>
                <a:spcPct val="90000"/>
              </a:lnSpc>
              <a:buFont typeface="Wingdings" pitchFamily="2" charset="2"/>
              <a:buNone/>
            </a:pPr>
            <a:r>
              <a:rPr lang="en-US" altLang="en-US" sz="2400" smtClean="0">
                <a:effectLst/>
              </a:rPr>
              <a:t>		</a:t>
            </a:r>
            <a:r>
              <a:rPr lang="en-US" altLang="en-US" sz="2400" b="1" smtClean="0">
                <a:solidFill>
                  <a:srgbClr val="33CC33"/>
                </a:solidFill>
                <a:effectLst/>
              </a:rPr>
              <a:t>Cleanup Grants</a:t>
            </a:r>
            <a:r>
              <a:rPr lang="en-US" altLang="en-US" sz="2400" smtClean="0">
                <a:solidFill>
                  <a:srgbClr val="33CC33"/>
                </a:solidFill>
                <a:effectLst/>
              </a:rPr>
              <a:t>.</a:t>
            </a:r>
            <a:r>
              <a:rPr lang="en-US" altLang="en-US" sz="2400" smtClean="0">
                <a:effectLst/>
              </a:rPr>
              <a:t>  Grants may be awarded up to 	$200,000 per site for cleanup, with a maximum</a:t>
            </a:r>
          </a:p>
          <a:p>
            <a:pPr>
              <a:lnSpc>
                <a:spcPct val="90000"/>
              </a:lnSpc>
              <a:buFont typeface="Wingdings" pitchFamily="2" charset="2"/>
              <a:buNone/>
            </a:pPr>
            <a:r>
              <a:rPr lang="en-US" altLang="en-US" sz="2400" smtClean="0">
                <a:effectLst/>
              </a:rPr>
              <a:t>		of 3 sites per entity.  </a:t>
            </a:r>
          </a:p>
          <a:p>
            <a:pPr>
              <a:lnSpc>
                <a:spcPct val="90000"/>
              </a:lnSpc>
              <a:buFont typeface="Wingdings" pitchFamily="2" charset="2"/>
              <a:buNone/>
            </a:pPr>
            <a:r>
              <a:rPr lang="en-US" altLang="en-US" sz="2400" smtClean="0">
                <a:effectLst/>
              </a:rPr>
              <a:t>		</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440363"/>
            <a:ext cx="1573213" cy="1165225"/>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descr="th[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40363"/>
            <a:ext cx="16002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685800" y="2697163"/>
            <a:ext cx="7772400" cy="1371600"/>
          </a:xfrm>
        </p:spPr>
        <p:txBody>
          <a:bodyPr/>
          <a:lstStyle/>
          <a:p>
            <a:pPr eaLnBrk="1" hangingPunct="1">
              <a:defRPr/>
            </a:pPr>
            <a:r>
              <a:rPr lang="en-US" dirty="0" smtClean="0"/>
              <a:t>PPM CONSULTANTS, INC. </a:t>
            </a:r>
            <a:br>
              <a:rPr lang="en-US" dirty="0" smtClean="0"/>
            </a:br>
            <a:r>
              <a:rPr lang="en-US" sz="2800" dirty="0" smtClean="0"/>
              <a:t/>
            </a:r>
            <a:br>
              <a:rPr lang="en-US" sz="2800" dirty="0" smtClean="0"/>
            </a:br>
            <a:r>
              <a:rPr lang="en-US" sz="2000" dirty="0" smtClean="0"/>
              <a:t>PRESERVING THE ENVIRONMENT AND HISTORIC RESOURCES THROUGH BROWNFIELDS REDEVELOPMENT</a:t>
            </a:r>
          </a:p>
        </p:txBody>
      </p:sp>
      <p:sp>
        <p:nvSpPr>
          <p:cNvPr id="23555" name="Text Box 11"/>
          <p:cNvSpPr txBox="1">
            <a:spLocks noChangeArrowheads="1"/>
          </p:cNvSpPr>
          <p:nvPr/>
        </p:nvSpPr>
        <p:spPr bwMode="auto">
          <a:xfrm>
            <a:off x="822325" y="520700"/>
            <a:ext cx="184150" cy="274638"/>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20000"/>
              </a:spcBef>
              <a:buChar char="n"/>
              <a:defRPr sz="3200">
                <a:solidFill>
                  <a:srgbClr val="CCFFFF"/>
                </a:solidFill>
                <a:latin typeface="Arial" charset="0"/>
              </a:defRPr>
            </a:lvl1pPr>
            <a:lvl2pPr marL="742950" indent="-285750" algn="l" eaLnBrk="0" hangingPunct="0">
              <a:spcBef>
                <a:spcPct val="20000"/>
              </a:spcBef>
              <a:buClr>
                <a:srgbClr val="FFFF99"/>
              </a:buClr>
              <a:buChar char="u"/>
              <a:defRPr sz="2800">
                <a:solidFill>
                  <a:srgbClr val="FFFF99"/>
                </a:solidFill>
                <a:latin typeface="Arial" charset="0"/>
              </a:defRPr>
            </a:lvl2pPr>
            <a:lvl3pPr marL="1143000" indent="-228600" algn="l" eaLnBrk="0" hangingPunct="0">
              <a:spcBef>
                <a:spcPct val="20000"/>
              </a:spcBef>
              <a:buClr>
                <a:schemeClr val="tx2"/>
              </a:buClr>
              <a:buChar char="n"/>
              <a:defRPr sz="2400">
                <a:solidFill>
                  <a:schemeClr val="tx1"/>
                </a:solidFill>
                <a:latin typeface="Arial" charset="0"/>
              </a:defRPr>
            </a:lvl3pPr>
            <a:lvl4pPr marL="1600200" indent="-228600" algn="l" eaLnBrk="0" hangingPunct="0">
              <a:spcBef>
                <a:spcPct val="20000"/>
              </a:spcBef>
              <a:buClr>
                <a:schemeClr val="accent2"/>
              </a:buClr>
              <a:buChar char="n"/>
              <a:defRPr sz="2000">
                <a:solidFill>
                  <a:schemeClr val="tx1"/>
                </a:solidFill>
                <a:latin typeface="Garamond" pitchFamily="18" charset="0"/>
              </a:defRPr>
            </a:lvl4pPr>
            <a:lvl5pPr marL="2057400" indent="-228600" algn="l" eaLnBrk="0" hangingPunct="0">
              <a:spcBef>
                <a:spcPct val="20000"/>
              </a:spcBef>
              <a:buClr>
                <a:schemeClr val="hlink"/>
              </a:buClr>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Font typeface="Wingdings" pitchFamily="2" charset="2"/>
              <a:buNone/>
            </a:pPr>
            <a:endParaRPr lang="en-US" altLang="en-US" sz="1200">
              <a:solidFill>
                <a:srgbClr val="0066FF"/>
              </a:solidFill>
            </a:endParaRPr>
          </a:p>
        </p:txBody>
      </p:sp>
      <p:sp>
        <p:nvSpPr>
          <p:cNvPr id="179203" name="Rectangle 3"/>
          <p:cNvSpPr>
            <a:spLocks noGrp="1" noChangeArrowheads="1"/>
          </p:cNvSpPr>
          <p:nvPr>
            <p:ph type="subTitle" idx="1"/>
          </p:nvPr>
        </p:nvSpPr>
        <p:spPr>
          <a:xfrm>
            <a:off x="1143000" y="4602163"/>
            <a:ext cx="6019800" cy="1524000"/>
          </a:xfrm>
        </p:spPr>
        <p:txBody>
          <a:bodyPr/>
          <a:lstStyle/>
          <a:p>
            <a:pPr eaLnBrk="1" hangingPunct="1">
              <a:lnSpc>
                <a:spcPct val="80000"/>
              </a:lnSpc>
              <a:defRPr/>
            </a:pPr>
            <a:endParaRPr lang="en-US" sz="1800" dirty="0" smtClean="0"/>
          </a:p>
          <a:p>
            <a:pPr eaLnBrk="1" hangingPunct="1">
              <a:lnSpc>
                <a:spcPct val="80000"/>
              </a:lnSpc>
              <a:defRPr/>
            </a:pPr>
            <a:r>
              <a:rPr lang="en-US" sz="1800" dirty="0" smtClean="0"/>
              <a:t>PPM Consultant, Inc.</a:t>
            </a:r>
          </a:p>
          <a:p>
            <a:pPr eaLnBrk="1" hangingPunct="1">
              <a:lnSpc>
                <a:spcPct val="80000"/>
              </a:lnSpc>
              <a:defRPr/>
            </a:pPr>
            <a:r>
              <a:rPr lang="en-US" sz="1800" dirty="0" smtClean="0"/>
              <a:t> 407-443-8892</a:t>
            </a:r>
          </a:p>
          <a:p>
            <a:pPr eaLnBrk="1" hangingPunct="1">
              <a:lnSpc>
                <a:spcPct val="80000"/>
              </a:lnSpc>
              <a:defRPr/>
            </a:pPr>
            <a:endParaRPr lang="en-US" sz="1800" dirty="0" smtClean="0"/>
          </a:p>
        </p:txBody>
      </p:sp>
      <p:sp>
        <p:nvSpPr>
          <p:cNvPr id="23557" name="Text Box 13"/>
          <p:cNvSpPr txBox="1">
            <a:spLocks noChangeArrowheads="1"/>
          </p:cNvSpPr>
          <p:nvPr/>
        </p:nvSpPr>
        <p:spPr bwMode="auto">
          <a:xfrm>
            <a:off x="6613525" y="901700"/>
            <a:ext cx="184150" cy="274638"/>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20000"/>
              </a:spcBef>
              <a:buChar char="n"/>
              <a:defRPr sz="3200">
                <a:solidFill>
                  <a:srgbClr val="CCFFFF"/>
                </a:solidFill>
                <a:latin typeface="Arial" charset="0"/>
              </a:defRPr>
            </a:lvl1pPr>
            <a:lvl2pPr marL="742950" indent="-285750" algn="l" eaLnBrk="0" hangingPunct="0">
              <a:spcBef>
                <a:spcPct val="20000"/>
              </a:spcBef>
              <a:buClr>
                <a:srgbClr val="FFFF99"/>
              </a:buClr>
              <a:buChar char="u"/>
              <a:defRPr sz="2800">
                <a:solidFill>
                  <a:srgbClr val="FFFF99"/>
                </a:solidFill>
                <a:latin typeface="Arial" charset="0"/>
              </a:defRPr>
            </a:lvl2pPr>
            <a:lvl3pPr marL="1143000" indent="-228600" algn="l" eaLnBrk="0" hangingPunct="0">
              <a:spcBef>
                <a:spcPct val="20000"/>
              </a:spcBef>
              <a:buClr>
                <a:schemeClr val="tx2"/>
              </a:buClr>
              <a:buChar char="n"/>
              <a:defRPr sz="2400">
                <a:solidFill>
                  <a:schemeClr val="tx1"/>
                </a:solidFill>
                <a:latin typeface="Arial" charset="0"/>
              </a:defRPr>
            </a:lvl3pPr>
            <a:lvl4pPr marL="1600200" indent="-228600" algn="l" eaLnBrk="0" hangingPunct="0">
              <a:spcBef>
                <a:spcPct val="20000"/>
              </a:spcBef>
              <a:buClr>
                <a:schemeClr val="accent2"/>
              </a:buClr>
              <a:buChar char="n"/>
              <a:defRPr sz="2000">
                <a:solidFill>
                  <a:schemeClr val="tx1"/>
                </a:solidFill>
                <a:latin typeface="Garamond" pitchFamily="18" charset="0"/>
              </a:defRPr>
            </a:lvl4pPr>
            <a:lvl5pPr marL="2057400" indent="-228600" algn="l" eaLnBrk="0" hangingPunct="0">
              <a:spcBef>
                <a:spcPct val="20000"/>
              </a:spcBef>
              <a:buClr>
                <a:schemeClr val="hlink"/>
              </a:buClr>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Font typeface="Wingdings" pitchFamily="2" charset="2"/>
              <a:buNone/>
            </a:pPr>
            <a:endParaRPr lang="en-US" altLang="en-US" sz="1200">
              <a:solidFill>
                <a:srgbClr val="0066FF"/>
              </a:solidFill>
            </a:endParaRPr>
          </a:p>
        </p:txBody>
      </p:sp>
      <p:sp>
        <p:nvSpPr>
          <p:cNvPr id="38929" name="Text Box 17"/>
          <p:cNvSpPr txBox="1">
            <a:spLocks noChangeArrowheads="1"/>
          </p:cNvSpPr>
          <p:nvPr/>
        </p:nvSpPr>
        <p:spPr bwMode="auto">
          <a:xfrm>
            <a:off x="838200" y="5821363"/>
            <a:ext cx="6858000" cy="1006475"/>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20000"/>
              </a:spcBef>
              <a:buChar char="n"/>
              <a:defRPr sz="3200">
                <a:solidFill>
                  <a:srgbClr val="CCFFFF"/>
                </a:solidFill>
                <a:latin typeface="Arial" charset="0"/>
              </a:defRPr>
            </a:lvl1pPr>
            <a:lvl2pPr marL="742950" indent="-285750" algn="l" eaLnBrk="0" hangingPunct="0">
              <a:spcBef>
                <a:spcPct val="20000"/>
              </a:spcBef>
              <a:buClr>
                <a:srgbClr val="FFFF99"/>
              </a:buClr>
              <a:buChar char="u"/>
              <a:defRPr sz="2800">
                <a:solidFill>
                  <a:srgbClr val="FFFF99"/>
                </a:solidFill>
                <a:latin typeface="Arial" charset="0"/>
              </a:defRPr>
            </a:lvl2pPr>
            <a:lvl3pPr marL="1143000" indent="-228600" algn="l" eaLnBrk="0" hangingPunct="0">
              <a:spcBef>
                <a:spcPct val="20000"/>
              </a:spcBef>
              <a:buClr>
                <a:schemeClr val="tx2"/>
              </a:buClr>
              <a:buChar char="n"/>
              <a:defRPr sz="2400">
                <a:solidFill>
                  <a:schemeClr val="tx1"/>
                </a:solidFill>
                <a:latin typeface="Arial" charset="0"/>
              </a:defRPr>
            </a:lvl3pPr>
            <a:lvl4pPr marL="1600200" indent="-228600" algn="l" eaLnBrk="0" hangingPunct="0">
              <a:spcBef>
                <a:spcPct val="20000"/>
              </a:spcBef>
              <a:buClr>
                <a:schemeClr val="accent2"/>
              </a:buClr>
              <a:buChar char="n"/>
              <a:defRPr sz="2000">
                <a:solidFill>
                  <a:schemeClr val="tx1"/>
                </a:solidFill>
                <a:latin typeface="Garamond" pitchFamily="18" charset="0"/>
              </a:defRPr>
            </a:lvl4pPr>
            <a:lvl5pPr marL="2057400" indent="-228600" algn="l" eaLnBrk="0" hangingPunct="0">
              <a:spcBef>
                <a:spcPct val="20000"/>
              </a:spcBef>
              <a:buClr>
                <a:schemeClr val="hlink"/>
              </a:buClr>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Font typeface="Wingdings" pitchFamily="2" charset="2"/>
              <a:buNone/>
            </a:pPr>
            <a:r>
              <a:rPr lang="en-US" altLang="en-US" sz="6000">
                <a:solidFill>
                  <a:srgbClr val="FFCC00"/>
                </a:solidFill>
              </a:rPr>
              <a:t>www.ppmco.com</a:t>
            </a:r>
          </a:p>
        </p:txBody>
      </p:sp>
      <p:pic>
        <p:nvPicPr>
          <p:cNvPr id="235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5440363"/>
            <a:ext cx="1571625" cy="1162050"/>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12"/>
          <p:cNvPicPr>
            <a:picLocks noChangeAspect="1" noChangeArrowheads="1"/>
          </p:cNvPicPr>
          <p:nvPr/>
        </p:nvPicPr>
        <p:blipFill>
          <a:blip r:embed="rId4">
            <a:extLst>
              <a:ext uri="{28A0092B-C50C-407E-A947-70E740481C1C}">
                <a14:useLocalDpi xmlns:a14="http://schemas.microsoft.com/office/drawing/2010/main" val="0"/>
              </a:ext>
            </a:extLst>
          </a:blip>
          <a:srcRect l="3125"/>
          <a:stretch>
            <a:fillRect/>
          </a:stretch>
        </p:blipFill>
        <p:spPr bwMode="auto">
          <a:xfrm>
            <a:off x="0" y="0"/>
            <a:ext cx="4724400" cy="2316163"/>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79375"/>
            <a:ext cx="4419600" cy="2236788"/>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2" name="Picture 5" descr="th[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5440363"/>
            <a:ext cx="1600200"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iterate type="lt">
                                    <p:tmPct val="15000"/>
                                  </p:iterate>
                                  <p:childTnLst>
                                    <p:set>
                                      <p:cBhvr>
                                        <p:cTn id="6" dur="1" fill="hold">
                                          <p:stCondLst>
                                            <p:cond delay="0"/>
                                          </p:stCondLst>
                                        </p:cTn>
                                        <p:tgtEl>
                                          <p:spTgt spid="179202"/>
                                        </p:tgtEl>
                                        <p:attrNameLst>
                                          <p:attrName>style.visibility</p:attrName>
                                        </p:attrNameLst>
                                      </p:cBhvr>
                                      <p:to>
                                        <p:strVal val="visible"/>
                                      </p:to>
                                    </p:set>
                                    <p:anim calcmode="lin" valueType="num">
                                      <p:cBhvr>
                                        <p:cTn id="7" dur="500" fill="hold"/>
                                        <p:tgtEl>
                                          <p:spTgt spid="179202"/>
                                        </p:tgtEl>
                                        <p:attrNameLst>
                                          <p:attrName>ppt_w</p:attrName>
                                        </p:attrNameLst>
                                      </p:cBhvr>
                                      <p:tavLst>
                                        <p:tav tm="0">
                                          <p:val>
                                            <p:fltVal val="0"/>
                                          </p:val>
                                        </p:tav>
                                        <p:tav tm="100000">
                                          <p:val>
                                            <p:strVal val="#ppt_w"/>
                                          </p:val>
                                        </p:tav>
                                      </p:tavLst>
                                    </p:anim>
                                    <p:anim calcmode="lin" valueType="num">
                                      <p:cBhvr>
                                        <p:cTn id="8" dur="500" fill="hold"/>
                                        <p:tgtEl>
                                          <p:spTgt spid="179202"/>
                                        </p:tgtEl>
                                        <p:attrNameLst>
                                          <p:attrName>ppt_h</p:attrName>
                                        </p:attrNameLst>
                                      </p:cBhvr>
                                      <p:tavLst>
                                        <p:tav tm="0">
                                          <p:val>
                                            <p:fltVal val="0"/>
                                          </p:val>
                                        </p:tav>
                                        <p:tav tm="100000">
                                          <p:val>
                                            <p:strVal val="#ppt_h"/>
                                          </p:val>
                                        </p:tav>
                                      </p:tavLst>
                                    </p:anim>
                                    <p:anim calcmode="lin" valueType="num">
                                      <p:cBhvr>
                                        <p:cTn id="9" dur="500" fill="hold"/>
                                        <p:tgtEl>
                                          <p:spTgt spid="179202"/>
                                        </p:tgtEl>
                                        <p:attrNameLst>
                                          <p:attrName>style.rotation</p:attrName>
                                        </p:attrNameLst>
                                      </p:cBhvr>
                                      <p:tavLst>
                                        <p:tav tm="0">
                                          <p:val>
                                            <p:fltVal val="360"/>
                                          </p:val>
                                        </p:tav>
                                        <p:tav tm="100000">
                                          <p:val>
                                            <p:fltVal val="0"/>
                                          </p:val>
                                        </p:tav>
                                      </p:tavLst>
                                    </p:anim>
                                    <p:animEffect transition="in" filter="fade">
                                      <p:cBhvr>
                                        <p:cTn id="10" dur="500"/>
                                        <p:tgtEl>
                                          <p:spTgt spid="179202"/>
                                        </p:tgtEl>
                                      </p:cBhvr>
                                    </p:animEffect>
                                  </p:childTnLst>
                                </p:cTn>
                              </p:par>
                            </p:childTnLst>
                          </p:cTn>
                        </p:par>
                        <p:par>
                          <p:cTn id="11" fill="hold" nodeType="afterGroup">
                            <p:stCondLst>
                              <p:cond delay="7475"/>
                            </p:stCondLst>
                            <p:childTnLst>
                              <p:par>
                                <p:cTn id="12" presetID="49" presetClass="entr" presetSubtype="0" decel="100000" fill="hold" grpId="0" nodeType="afterEffect">
                                  <p:stCondLst>
                                    <p:cond delay="0"/>
                                  </p:stCondLst>
                                  <p:iterate type="lt">
                                    <p:tmPct val="5000"/>
                                  </p:iterate>
                                  <p:childTnLst>
                                    <p:set>
                                      <p:cBhvr>
                                        <p:cTn id="13" dur="1" fill="hold">
                                          <p:stCondLst>
                                            <p:cond delay="0"/>
                                          </p:stCondLst>
                                        </p:cTn>
                                        <p:tgtEl>
                                          <p:spTgt spid="179203">
                                            <p:txEl>
                                              <p:pRg st="1" end="1"/>
                                            </p:txEl>
                                          </p:spTgt>
                                        </p:tgtEl>
                                        <p:attrNameLst>
                                          <p:attrName>style.visibility</p:attrName>
                                        </p:attrNameLst>
                                      </p:cBhvr>
                                      <p:to>
                                        <p:strVal val="visible"/>
                                      </p:to>
                                    </p:set>
                                    <p:anim calcmode="lin" valueType="num">
                                      <p:cBhvr>
                                        <p:cTn id="14" dur="500" fill="hold"/>
                                        <p:tgtEl>
                                          <p:spTgt spid="1792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7920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179203">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179203">
                                            <p:txEl>
                                              <p:pRg st="1" end="1"/>
                                            </p:txEl>
                                          </p:spTgt>
                                        </p:tgtEl>
                                      </p:cBhvr>
                                    </p:animEffect>
                                  </p:childTnLst>
                                </p:cTn>
                              </p:par>
                            </p:childTnLst>
                          </p:cTn>
                        </p:par>
                        <p:par>
                          <p:cTn id="18" fill="hold" nodeType="afterGroup">
                            <p:stCondLst>
                              <p:cond delay="8400"/>
                            </p:stCondLst>
                            <p:childTnLst>
                              <p:par>
                                <p:cTn id="19" presetID="49" presetClass="entr" presetSubtype="0" decel="100000" fill="hold" grpId="0" nodeType="afterEffect">
                                  <p:stCondLst>
                                    <p:cond delay="0"/>
                                  </p:stCondLst>
                                  <p:iterate type="lt">
                                    <p:tmPct val="5000"/>
                                  </p:iterate>
                                  <p:childTnLst>
                                    <p:set>
                                      <p:cBhvr>
                                        <p:cTn id="20" dur="1" fill="hold">
                                          <p:stCondLst>
                                            <p:cond delay="0"/>
                                          </p:stCondLst>
                                        </p:cTn>
                                        <p:tgtEl>
                                          <p:spTgt spid="179203">
                                            <p:txEl>
                                              <p:pRg st="2" end="2"/>
                                            </p:txEl>
                                          </p:spTgt>
                                        </p:tgtEl>
                                        <p:attrNameLst>
                                          <p:attrName>style.visibility</p:attrName>
                                        </p:attrNameLst>
                                      </p:cBhvr>
                                      <p:to>
                                        <p:strVal val="visible"/>
                                      </p:to>
                                    </p:set>
                                    <p:anim calcmode="lin" valueType="num">
                                      <p:cBhvr>
                                        <p:cTn id="21" dur="500" fill="hold"/>
                                        <p:tgtEl>
                                          <p:spTgt spid="17920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7920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79203">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179203">
                                            <p:txEl>
                                              <p:pRg st="2" end="2"/>
                                            </p:txEl>
                                          </p:spTgt>
                                        </p:tgtEl>
                                      </p:cBhvr>
                                    </p:animEffect>
                                  </p:childTnLst>
                                </p:cTn>
                              </p:par>
                            </p:childTnLst>
                          </p:cTn>
                        </p:par>
                        <p:par>
                          <p:cTn id="25" fill="hold" nodeType="afterGroup">
                            <p:stCondLst>
                              <p:cond delay="9175"/>
                            </p:stCondLst>
                            <p:childTnLst>
                              <p:par>
                                <p:cTn id="26" presetID="35" presetClass="entr" presetSubtype="0" fill="hold" grpId="0" nodeType="afterEffect">
                                  <p:stCondLst>
                                    <p:cond delay="0"/>
                                  </p:stCondLst>
                                  <p:childTnLst>
                                    <p:set>
                                      <p:cBhvr>
                                        <p:cTn id="27" dur="1" fill="hold">
                                          <p:stCondLst>
                                            <p:cond delay="0"/>
                                          </p:stCondLst>
                                        </p:cTn>
                                        <p:tgtEl>
                                          <p:spTgt spid="38929"/>
                                        </p:tgtEl>
                                        <p:attrNameLst>
                                          <p:attrName>style.visibility</p:attrName>
                                        </p:attrNameLst>
                                      </p:cBhvr>
                                      <p:to>
                                        <p:strVal val="visible"/>
                                      </p:to>
                                    </p:set>
                                    <p:animEffect transition="in" filter="fade">
                                      <p:cBhvr>
                                        <p:cTn id="28" dur="3000"/>
                                        <p:tgtEl>
                                          <p:spTgt spid="38929"/>
                                        </p:tgtEl>
                                      </p:cBhvr>
                                    </p:animEffect>
                                    <p:anim calcmode="lin" valueType="num">
                                      <p:cBhvr>
                                        <p:cTn id="29" dur="3000" fill="hold"/>
                                        <p:tgtEl>
                                          <p:spTgt spid="38929"/>
                                        </p:tgtEl>
                                        <p:attrNameLst>
                                          <p:attrName>style.rotation</p:attrName>
                                        </p:attrNameLst>
                                      </p:cBhvr>
                                      <p:tavLst>
                                        <p:tav tm="0">
                                          <p:val>
                                            <p:fltVal val="720"/>
                                          </p:val>
                                        </p:tav>
                                        <p:tav tm="100000">
                                          <p:val>
                                            <p:fltVal val="0"/>
                                          </p:val>
                                        </p:tav>
                                      </p:tavLst>
                                    </p:anim>
                                    <p:anim calcmode="lin" valueType="num">
                                      <p:cBhvr>
                                        <p:cTn id="30" dur="3000" fill="hold"/>
                                        <p:tgtEl>
                                          <p:spTgt spid="38929"/>
                                        </p:tgtEl>
                                        <p:attrNameLst>
                                          <p:attrName>ppt_h</p:attrName>
                                        </p:attrNameLst>
                                      </p:cBhvr>
                                      <p:tavLst>
                                        <p:tav tm="0">
                                          <p:val>
                                            <p:fltVal val="0"/>
                                          </p:val>
                                        </p:tav>
                                        <p:tav tm="100000">
                                          <p:val>
                                            <p:strVal val="#ppt_h"/>
                                          </p:val>
                                        </p:tav>
                                      </p:tavLst>
                                    </p:anim>
                                    <p:anim calcmode="lin" valueType="num">
                                      <p:cBhvr>
                                        <p:cTn id="31" dur="3000" fill="hold"/>
                                        <p:tgtEl>
                                          <p:spTgt spid="389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3" grpId="0" build="p"/>
      <p:bldP spid="389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a:xfrm>
            <a:off x="685800" y="1712913"/>
            <a:ext cx="7772400" cy="1895475"/>
          </a:xfrm>
        </p:spPr>
        <p:txBody>
          <a:bodyPr/>
          <a:lstStyle/>
          <a:p>
            <a:pPr eaLnBrk="1" hangingPunct="1">
              <a:defRPr/>
            </a:pPr>
            <a:r>
              <a:rPr lang="en-US" smtClean="0"/>
              <a:t>What Are Brownfields?</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50" y="5600700"/>
            <a:ext cx="1573213" cy="1165225"/>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5" descr="th[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050" y="5600700"/>
            <a:ext cx="1631950"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idx="4294967295"/>
          </p:nvPr>
        </p:nvSpPr>
        <p:spPr/>
        <p:txBody>
          <a:bodyPr/>
          <a:lstStyle/>
          <a:p>
            <a:pPr eaLnBrk="1" hangingPunct="1">
              <a:defRPr/>
            </a:pPr>
            <a:r>
              <a:rPr lang="en-US" smtClean="0"/>
              <a:t>What Are Brownfields?</a:t>
            </a:r>
          </a:p>
        </p:txBody>
      </p:sp>
      <p:sp>
        <p:nvSpPr>
          <p:cNvPr id="162819" name="Rectangle 3"/>
          <p:cNvSpPr>
            <a:spLocks noGrp="1" noChangeArrowheads="1"/>
          </p:cNvSpPr>
          <p:nvPr>
            <p:ph type="body" idx="4294967295"/>
          </p:nvPr>
        </p:nvSpPr>
        <p:spPr>
          <a:xfrm>
            <a:off x="914400" y="1325563"/>
            <a:ext cx="8229600" cy="4364037"/>
          </a:xfrm>
        </p:spPr>
        <p:txBody>
          <a:bodyPr/>
          <a:lstStyle/>
          <a:p>
            <a:pPr eaLnBrk="1" hangingPunct="1">
              <a:lnSpc>
                <a:spcPct val="80000"/>
              </a:lnSpc>
              <a:spcBef>
                <a:spcPct val="0"/>
              </a:spcBef>
              <a:defRPr/>
            </a:pPr>
            <a:r>
              <a:rPr lang="en-US" sz="2400" b="1" u="sng" dirty="0" smtClean="0"/>
              <a:t>Brownfield Area</a:t>
            </a:r>
            <a:r>
              <a:rPr lang="en-US" sz="2400" dirty="0" smtClean="0"/>
              <a:t> - </a:t>
            </a:r>
            <a:r>
              <a:rPr lang="en-US" sz="2400" i="1" dirty="0" smtClean="0"/>
              <a:t>a contiguous area of real properties consisting of one or more brownfields sites (parcels), some of which </a:t>
            </a:r>
            <a:r>
              <a:rPr lang="en-US" sz="2400" i="1" u="sng" dirty="0" smtClean="0">
                <a:solidFill>
                  <a:srgbClr val="33CC33"/>
                </a:solidFill>
              </a:rPr>
              <a:t>may not be</a:t>
            </a:r>
            <a:r>
              <a:rPr lang="en-US" sz="2400" i="1" u="sng" dirty="0" smtClean="0">
                <a:solidFill>
                  <a:srgbClr val="FF0066"/>
                </a:solidFill>
              </a:rPr>
              <a:t> </a:t>
            </a:r>
            <a:r>
              <a:rPr lang="en-US" sz="2400" i="1" u="sng" dirty="0" smtClean="0">
                <a:solidFill>
                  <a:srgbClr val="33CC33"/>
                </a:solidFill>
              </a:rPr>
              <a:t>contaminated</a:t>
            </a:r>
            <a:r>
              <a:rPr lang="en-US" sz="2400" i="1" dirty="0" smtClean="0">
                <a:solidFill>
                  <a:srgbClr val="33CC33"/>
                </a:solidFill>
              </a:rPr>
              <a:t> with petroleum products or hazardous material.</a:t>
            </a:r>
            <a:r>
              <a:rPr lang="en-US" sz="2400" i="1" dirty="0" smtClean="0"/>
              <a:t> A </a:t>
            </a:r>
            <a:r>
              <a:rPr lang="en-US" sz="2400" b="1" i="1" u="sng" dirty="0" smtClean="0"/>
              <a:t>brownfield site </a:t>
            </a:r>
            <a:r>
              <a:rPr lang="en-US" sz="2400" i="1" dirty="0" smtClean="0"/>
              <a:t>is a single parcel of vacant or improved real property. Brownfield areas or sites may be designated by local government. </a:t>
            </a:r>
          </a:p>
          <a:p>
            <a:pPr eaLnBrk="1" hangingPunct="1">
              <a:lnSpc>
                <a:spcPct val="80000"/>
              </a:lnSpc>
              <a:spcBef>
                <a:spcPct val="0"/>
              </a:spcBef>
              <a:defRPr/>
            </a:pPr>
            <a:endParaRPr lang="en-US" sz="2400" i="1" dirty="0" smtClean="0"/>
          </a:p>
          <a:p>
            <a:pPr eaLnBrk="1" hangingPunct="1">
              <a:lnSpc>
                <a:spcPct val="80000"/>
              </a:lnSpc>
              <a:spcBef>
                <a:spcPct val="0"/>
              </a:spcBef>
              <a:buFont typeface="Wingdings" pitchFamily="2" charset="2"/>
              <a:buNone/>
              <a:defRPr/>
            </a:pPr>
            <a:r>
              <a:rPr lang="en-US" sz="2400" i="1" dirty="0" smtClean="0"/>
              <a:t>	Such areas may include all or portions of community redevelopment areas, enterprise zones, empowerment zones, other such designated economically deprive communities and areas, and Environmental Protection Agency-designated brownfield pilot projects.</a:t>
            </a:r>
            <a:r>
              <a:rPr lang="en-US" sz="2800" i="1" dirty="0" smtClean="0"/>
              <a:t> </a:t>
            </a:r>
            <a:r>
              <a:rPr lang="en-US" sz="1800" dirty="0" smtClean="0"/>
              <a:t>376.79(4) F.A.C.</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526088"/>
            <a:ext cx="1573213" cy="1165225"/>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th[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526088"/>
            <a:ext cx="1676400" cy="123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659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cture 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563563"/>
            <a:ext cx="8077200" cy="6188075"/>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20000"/>
              </a:spcBef>
              <a:buChar char="n"/>
              <a:defRPr sz="3200">
                <a:solidFill>
                  <a:srgbClr val="CCFFFF"/>
                </a:solidFill>
                <a:latin typeface="Arial" charset="0"/>
              </a:defRPr>
            </a:lvl1pPr>
            <a:lvl2pPr marL="742950" indent="-285750" algn="l" eaLnBrk="0" hangingPunct="0">
              <a:spcBef>
                <a:spcPct val="20000"/>
              </a:spcBef>
              <a:buClr>
                <a:srgbClr val="FFFF99"/>
              </a:buClr>
              <a:buChar char="u"/>
              <a:defRPr sz="2800">
                <a:solidFill>
                  <a:srgbClr val="FFFF99"/>
                </a:solidFill>
                <a:latin typeface="Arial" charset="0"/>
              </a:defRPr>
            </a:lvl2pPr>
            <a:lvl3pPr marL="1143000" indent="-228600" algn="l" eaLnBrk="0" hangingPunct="0">
              <a:spcBef>
                <a:spcPct val="20000"/>
              </a:spcBef>
              <a:buClr>
                <a:schemeClr val="tx2"/>
              </a:buClr>
              <a:buChar char="n"/>
              <a:defRPr sz="2400">
                <a:solidFill>
                  <a:schemeClr val="tx1"/>
                </a:solidFill>
                <a:latin typeface="Arial" charset="0"/>
              </a:defRPr>
            </a:lvl3pPr>
            <a:lvl4pPr marL="1600200" indent="-228600" algn="l" eaLnBrk="0" hangingPunct="0">
              <a:spcBef>
                <a:spcPct val="20000"/>
              </a:spcBef>
              <a:buClr>
                <a:schemeClr val="accent2"/>
              </a:buClr>
              <a:buChar char="n"/>
              <a:defRPr sz="2000">
                <a:solidFill>
                  <a:schemeClr val="tx1"/>
                </a:solidFill>
                <a:latin typeface="Garamond" pitchFamily="18" charset="0"/>
              </a:defRPr>
            </a:lvl4pPr>
            <a:lvl5pPr marL="2057400" indent="-228600" algn="l" eaLnBrk="0" hangingPunct="0">
              <a:spcBef>
                <a:spcPct val="20000"/>
              </a:spcBef>
              <a:buClr>
                <a:schemeClr val="hlink"/>
              </a:buClr>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Font typeface="Wingdings" pitchFamily="2" charset="2"/>
              <a:buNone/>
            </a:pPr>
            <a:r>
              <a:rPr lang="en-US" altLang="en-US" sz="2000" u="sng">
                <a:solidFill>
                  <a:srgbClr val="FFCC00"/>
                </a:solidFill>
              </a:rPr>
              <a:t>MYTHS</a:t>
            </a:r>
          </a:p>
          <a:p>
            <a:pPr algn="ctr" eaLnBrk="1" hangingPunct="1">
              <a:spcBef>
                <a:spcPct val="0"/>
              </a:spcBef>
              <a:buFont typeface="Wingdings" pitchFamily="2" charset="2"/>
              <a:buNone/>
            </a:pPr>
            <a:endParaRPr lang="en-US" altLang="en-US" sz="2000" b="0" u="sng">
              <a:solidFill>
                <a:srgbClr val="FFCC00"/>
              </a:solidFill>
            </a:endParaRPr>
          </a:p>
          <a:p>
            <a:pPr algn="ctr" eaLnBrk="1" hangingPunct="1">
              <a:spcBef>
                <a:spcPct val="0"/>
              </a:spcBef>
              <a:buFont typeface="Wingdings" pitchFamily="2" charset="2"/>
              <a:buNone/>
            </a:pPr>
            <a:r>
              <a:rPr lang="en-US" altLang="en-US" sz="2000">
                <a:solidFill>
                  <a:srgbClr val="FFCC00"/>
                </a:solidFill>
              </a:rPr>
              <a:t>Superfund sites are brownfields, or brownfields are</a:t>
            </a:r>
          </a:p>
          <a:p>
            <a:pPr algn="ctr" eaLnBrk="1" hangingPunct="1">
              <a:spcBef>
                <a:spcPct val="0"/>
              </a:spcBef>
              <a:buFont typeface="Wingdings" pitchFamily="2" charset="2"/>
              <a:buNone/>
            </a:pPr>
            <a:r>
              <a:rPr lang="en-US" altLang="en-US" sz="2000">
                <a:solidFill>
                  <a:srgbClr val="FFCC00"/>
                </a:solidFill>
              </a:rPr>
              <a:t> Superfund sites.</a:t>
            </a:r>
          </a:p>
          <a:p>
            <a:pPr algn="ctr" eaLnBrk="1" hangingPunct="1">
              <a:spcBef>
                <a:spcPct val="0"/>
              </a:spcBef>
              <a:buFont typeface="Wingdings" pitchFamily="2" charset="2"/>
              <a:buNone/>
            </a:pPr>
            <a:endParaRPr lang="en-US" altLang="en-US" sz="2000">
              <a:solidFill>
                <a:srgbClr val="FFCC00"/>
              </a:solidFill>
            </a:endParaRPr>
          </a:p>
          <a:p>
            <a:pPr eaLnBrk="1" hangingPunct="1">
              <a:spcBef>
                <a:spcPct val="0"/>
              </a:spcBef>
              <a:buFont typeface="Wingdings" pitchFamily="2" charset="2"/>
              <a:buNone/>
            </a:pPr>
            <a:r>
              <a:rPr lang="en-US" altLang="en-US" sz="2000" b="0">
                <a:solidFill>
                  <a:schemeClr val="tx1"/>
                </a:solidFill>
              </a:rPr>
              <a:t>	 </a:t>
            </a:r>
            <a:r>
              <a:rPr lang="en-US" altLang="en-US" sz="2000">
                <a:solidFill>
                  <a:schemeClr val="tx1"/>
                </a:solidFill>
              </a:rPr>
              <a:t>FACT: </a:t>
            </a:r>
            <a:r>
              <a:rPr lang="en-US" altLang="en-US" sz="2000">
                <a:solidFill>
                  <a:srgbClr val="0066FF"/>
                </a:solidFill>
              </a:rPr>
              <a:t> </a:t>
            </a:r>
            <a:r>
              <a:rPr lang="en-US" altLang="en-US" sz="2000" b="0">
                <a:solidFill>
                  <a:schemeClr val="tx1"/>
                </a:solidFill>
              </a:rPr>
              <a:t>Under the statutory definition, brownfields do not include Superfund sites on the National Priorities List (NPL). A small number of Superfund sites, approximately 1,200, have been designated NPL sites and are managed under a more elaborate process than most brownfield sites.</a:t>
            </a:r>
          </a:p>
          <a:p>
            <a:pPr algn="ctr" eaLnBrk="1" hangingPunct="1">
              <a:spcBef>
                <a:spcPct val="0"/>
              </a:spcBef>
              <a:buFont typeface="Wingdings" pitchFamily="2" charset="2"/>
              <a:buNone/>
            </a:pPr>
            <a:endParaRPr lang="en-US" altLang="en-US" sz="2000">
              <a:solidFill>
                <a:schemeClr val="tx1"/>
              </a:solidFill>
            </a:endParaRPr>
          </a:p>
          <a:p>
            <a:pPr algn="ctr" eaLnBrk="1" hangingPunct="1">
              <a:spcBef>
                <a:spcPct val="0"/>
              </a:spcBef>
              <a:buFont typeface="Wingdings" pitchFamily="2" charset="2"/>
              <a:buNone/>
            </a:pPr>
            <a:r>
              <a:rPr lang="en-US" altLang="en-US" sz="2000">
                <a:solidFill>
                  <a:srgbClr val="FFCC00"/>
                </a:solidFill>
              </a:rPr>
              <a:t>Brownfields are only an urban problem.</a:t>
            </a:r>
          </a:p>
          <a:p>
            <a:pPr algn="ctr" eaLnBrk="1" hangingPunct="1">
              <a:spcBef>
                <a:spcPct val="0"/>
              </a:spcBef>
              <a:buFont typeface="Wingdings" pitchFamily="2" charset="2"/>
              <a:buNone/>
            </a:pPr>
            <a:r>
              <a:rPr lang="en-US" altLang="en-US" sz="2000">
                <a:solidFill>
                  <a:schemeClr val="tx1"/>
                </a:solidFill>
              </a:rPr>
              <a:t>	</a:t>
            </a:r>
          </a:p>
          <a:p>
            <a:pPr eaLnBrk="1" hangingPunct="1">
              <a:spcBef>
                <a:spcPct val="0"/>
              </a:spcBef>
              <a:buFont typeface="Wingdings" pitchFamily="2" charset="2"/>
              <a:buNone/>
            </a:pPr>
            <a:r>
              <a:rPr lang="en-US" altLang="en-US" sz="2000" b="0">
                <a:solidFill>
                  <a:schemeClr val="tx1"/>
                </a:solidFill>
              </a:rPr>
              <a:t>	</a:t>
            </a:r>
            <a:r>
              <a:rPr lang="en-US" altLang="en-US" sz="2000">
                <a:solidFill>
                  <a:schemeClr val="tx1"/>
                </a:solidFill>
              </a:rPr>
              <a:t>FACT: </a:t>
            </a:r>
            <a:r>
              <a:rPr lang="en-US" altLang="en-US" sz="2000">
                <a:solidFill>
                  <a:srgbClr val="0066FF"/>
                </a:solidFill>
              </a:rPr>
              <a:t> </a:t>
            </a:r>
            <a:r>
              <a:rPr lang="en-US" altLang="en-US" sz="2000" b="0">
                <a:solidFill>
                  <a:schemeClr val="tx1"/>
                </a:solidFill>
              </a:rPr>
              <a:t>Contaminated properties affect nearly every town, large and small. Small and rural communities are impacted not only by former industrial sites, but by closed gas stations, dry cleaners, old dumps, contaminated rail yards, mine-scarred lands, agricultural wastes such as pesticides, and many other challenges. Many </a:t>
            </a:r>
          </a:p>
          <a:p>
            <a:pPr eaLnBrk="1" hangingPunct="1">
              <a:spcBef>
                <a:spcPct val="0"/>
              </a:spcBef>
              <a:buFont typeface="Wingdings" pitchFamily="2" charset="2"/>
              <a:buNone/>
            </a:pPr>
            <a:r>
              <a:rPr lang="en-US" altLang="en-US" sz="2000" b="0">
                <a:solidFill>
                  <a:schemeClr val="tx1"/>
                </a:solidFill>
              </a:rPr>
              <a:t>	EPA brownfield grants have been awarded to communities with</a:t>
            </a:r>
          </a:p>
          <a:p>
            <a:pPr eaLnBrk="1" hangingPunct="1">
              <a:spcBef>
                <a:spcPct val="0"/>
              </a:spcBef>
              <a:buFont typeface="Wingdings" pitchFamily="2" charset="2"/>
              <a:buNone/>
            </a:pPr>
            <a:r>
              <a:rPr lang="en-US" altLang="en-US" sz="2000" b="0">
                <a:solidFill>
                  <a:schemeClr val="tx1"/>
                </a:solidFill>
              </a:rPr>
              <a:t>	less than 25,000 people.</a:t>
            </a:r>
          </a:p>
        </p:txBody>
      </p:sp>
      <p:sp>
        <p:nvSpPr>
          <p:cNvPr id="9219" name="Rectangle 3"/>
          <p:cNvSpPr>
            <a:spLocks noChangeArrowheads="1"/>
          </p:cNvSpPr>
          <p:nvPr/>
        </p:nvSpPr>
        <p:spPr bwMode="auto">
          <a:xfrm>
            <a:off x="1600200" y="0"/>
            <a:ext cx="5684838" cy="457200"/>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20000"/>
              </a:spcBef>
              <a:buChar char="n"/>
              <a:defRPr sz="3200">
                <a:solidFill>
                  <a:srgbClr val="CCFFFF"/>
                </a:solidFill>
                <a:latin typeface="Arial" charset="0"/>
              </a:defRPr>
            </a:lvl1pPr>
            <a:lvl2pPr marL="742950" indent="-285750" algn="l" eaLnBrk="0" hangingPunct="0">
              <a:spcBef>
                <a:spcPct val="20000"/>
              </a:spcBef>
              <a:buClr>
                <a:srgbClr val="FFFF99"/>
              </a:buClr>
              <a:buChar char="u"/>
              <a:defRPr sz="2800">
                <a:solidFill>
                  <a:srgbClr val="FFFF99"/>
                </a:solidFill>
                <a:latin typeface="Arial" charset="0"/>
              </a:defRPr>
            </a:lvl2pPr>
            <a:lvl3pPr marL="1143000" indent="-228600" algn="l" eaLnBrk="0" hangingPunct="0">
              <a:spcBef>
                <a:spcPct val="20000"/>
              </a:spcBef>
              <a:buClr>
                <a:schemeClr val="tx2"/>
              </a:buClr>
              <a:buChar char="n"/>
              <a:defRPr sz="2400">
                <a:solidFill>
                  <a:schemeClr val="tx1"/>
                </a:solidFill>
                <a:latin typeface="Arial" charset="0"/>
              </a:defRPr>
            </a:lvl3pPr>
            <a:lvl4pPr marL="1600200" indent="-228600" algn="l" eaLnBrk="0" hangingPunct="0">
              <a:spcBef>
                <a:spcPct val="20000"/>
              </a:spcBef>
              <a:buClr>
                <a:schemeClr val="accent2"/>
              </a:buClr>
              <a:buChar char="n"/>
              <a:defRPr sz="2000">
                <a:solidFill>
                  <a:schemeClr val="tx1"/>
                </a:solidFill>
                <a:latin typeface="Garamond" pitchFamily="18" charset="0"/>
              </a:defRPr>
            </a:lvl4pPr>
            <a:lvl5pPr marL="2057400" indent="-228600" algn="l" eaLnBrk="0" hangingPunct="0">
              <a:spcBef>
                <a:spcPct val="20000"/>
              </a:spcBef>
              <a:buClr>
                <a:schemeClr val="hlink"/>
              </a:buClr>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Font typeface="Wingdings" pitchFamily="2" charset="2"/>
              <a:buNone/>
            </a:pPr>
            <a:r>
              <a:rPr lang="en-US" altLang="en-US" sz="2400" i="1">
                <a:solidFill>
                  <a:schemeClr val="tx1"/>
                </a:solidFill>
              </a:rPr>
              <a:t>Common Brownfield Myths And Facts</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897563"/>
            <a:ext cx="1524000" cy="854075"/>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descr="th[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745163"/>
            <a:ext cx="1524000" cy="102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p:txBody>
          <a:bodyPr/>
          <a:lstStyle/>
          <a:p>
            <a:pPr eaLnBrk="1" hangingPunct="1">
              <a:defRPr/>
            </a:pPr>
            <a:r>
              <a:rPr lang="en-US" sz="4000" smtClean="0"/>
              <a:t/>
            </a:r>
            <a:br>
              <a:rPr lang="en-US" sz="4000" smtClean="0"/>
            </a:br>
            <a:endParaRPr lang="en-US" sz="4000" smtClean="0"/>
          </a:p>
        </p:txBody>
      </p:sp>
      <p:sp>
        <p:nvSpPr>
          <p:cNvPr id="10243" name="Text Box 7"/>
          <p:cNvSpPr txBox="1">
            <a:spLocks noChangeArrowheads="1"/>
          </p:cNvSpPr>
          <p:nvPr/>
        </p:nvSpPr>
        <p:spPr bwMode="auto">
          <a:xfrm>
            <a:off x="228600" y="0"/>
            <a:ext cx="8915400" cy="6170613"/>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20000"/>
              </a:spcBef>
              <a:buChar char="n"/>
              <a:defRPr sz="3200">
                <a:solidFill>
                  <a:srgbClr val="CCFFFF"/>
                </a:solidFill>
                <a:latin typeface="Arial" charset="0"/>
              </a:defRPr>
            </a:lvl1pPr>
            <a:lvl2pPr marL="742950" indent="-285750" algn="l" eaLnBrk="0" hangingPunct="0">
              <a:spcBef>
                <a:spcPct val="20000"/>
              </a:spcBef>
              <a:buClr>
                <a:srgbClr val="FFFF99"/>
              </a:buClr>
              <a:buChar char="u"/>
              <a:defRPr sz="2800">
                <a:solidFill>
                  <a:srgbClr val="FFFF99"/>
                </a:solidFill>
                <a:latin typeface="Arial" charset="0"/>
              </a:defRPr>
            </a:lvl2pPr>
            <a:lvl3pPr marL="1143000" indent="-228600" algn="l" eaLnBrk="0" hangingPunct="0">
              <a:spcBef>
                <a:spcPct val="20000"/>
              </a:spcBef>
              <a:buClr>
                <a:schemeClr val="tx2"/>
              </a:buClr>
              <a:buChar char="n"/>
              <a:defRPr sz="2400">
                <a:solidFill>
                  <a:schemeClr val="tx1"/>
                </a:solidFill>
                <a:latin typeface="Arial" charset="0"/>
              </a:defRPr>
            </a:lvl3pPr>
            <a:lvl4pPr marL="1600200" indent="-228600" algn="l" eaLnBrk="0" hangingPunct="0">
              <a:spcBef>
                <a:spcPct val="20000"/>
              </a:spcBef>
              <a:buClr>
                <a:schemeClr val="accent2"/>
              </a:buClr>
              <a:buChar char="n"/>
              <a:defRPr sz="2000">
                <a:solidFill>
                  <a:schemeClr val="tx1"/>
                </a:solidFill>
                <a:latin typeface="Garamond" pitchFamily="18" charset="0"/>
              </a:defRPr>
            </a:lvl4pPr>
            <a:lvl5pPr marL="2057400" indent="-228600" algn="l" eaLnBrk="0" hangingPunct="0">
              <a:spcBef>
                <a:spcPct val="20000"/>
              </a:spcBef>
              <a:buClr>
                <a:schemeClr val="hlink"/>
              </a:buClr>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Font typeface="Wingdings" pitchFamily="2" charset="2"/>
              <a:buNone/>
            </a:pPr>
            <a:r>
              <a:rPr lang="en-US" altLang="en-US" sz="2400" i="1">
                <a:solidFill>
                  <a:schemeClr val="tx1"/>
                </a:solidFill>
              </a:rPr>
              <a:t>Common Brownfield Myths And Facts</a:t>
            </a:r>
          </a:p>
          <a:p>
            <a:pPr algn="ctr" eaLnBrk="1" hangingPunct="1">
              <a:spcBef>
                <a:spcPct val="0"/>
              </a:spcBef>
              <a:buFont typeface="Wingdings" pitchFamily="2" charset="2"/>
              <a:buNone/>
            </a:pPr>
            <a:endParaRPr lang="en-US" altLang="en-US" sz="2000">
              <a:solidFill>
                <a:srgbClr val="FFCC00"/>
              </a:solidFill>
            </a:endParaRPr>
          </a:p>
          <a:p>
            <a:pPr algn="ctr" eaLnBrk="1" hangingPunct="1">
              <a:spcBef>
                <a:spcPct val="0"/>
              </a:spcBef>
              <a:buFont typeface="Wingdings" pitchFamily="2" charset="2"/>
              <a:buNone/>
            </a:pPr>
            <a:r>
              <a:rPr lang="en-US" altLang="en-US" sz="2000" u="sng">
                <a:solidFill>
                  <a:srgbClr val="FFCC00"/>
                </a:solidFill>
              </a:rPr>
              <a:t>MYTHS</a:t>
            </a:r>
          </a:p>
          <a:p>
            <a:pPr algn="ctr" eaLnBrk="1" hangingPunct="1">
              <a:spcBef>
                <a:spcPct val="0"/>
              </a:spcBef>
              <a:buFont typeface="Wingdings" pitchFamily="2" charset="2"/>
              <a:buNone/>
            </a:pPr>
            <a:endParaRPr lang="en-US" altLang="en-US" sz="2000" u="sng">
              <a:solidFill>
                <a:srgbClr val="FFCC00"/>
              </a:solidFill>
            </a:endParaRPr>
          </a:p>
          <a:p>
            <a:pPr algn="ctr" eaLnBrk="1" hangingPunct="1">
              <a:spcBef>
                <a:spcPct val="0"/>
              </a:spcBef>
              <a:buFont typeface="Wingdings" pitchFamily="2" charset="2"/>
              <a:buNone/>
            </a:pPr>
            <a:r>
              <a:rPr lang="en-US" altLang="en-US" sz="2000">
                <a:solidFill>
                  <a:srgbClr val="FFCC00"/>
                </a:solidFill>
              </a:rPr>
              <a:t>Brownfields are all large, former industrial or manufacturing sites.</a:t>
            </a:r>
          </a:p>
          <a:p>
            <a:pPr algn="ctr" eaLnBrk="1" hangingPunct="1">
              <a:spcBef>
                <a:spcPct val="0"/>
              </a:spcBef>
              <a:buFont typeface="Wingdings" pitchFamily="2" charset="2"/>
              <a:buNone/>
            </a:pPr>
            <a:endParaRPr lang="en-US" altLang="en-US" sz="2000">
              <a:solidFill>
                <a:schemeClr val="tx1"/>
              </a:solidFill>
            </a:endParaRPr>
          </a:p>
          <a:p>
            <a:pPr eaLnBrk="1" hangingPunct="1">
              <a:spcBef>
                <a:spcPct val="0"/>
              </a:spcBef>
              <a:buFont typeface="Wingdings" pitchFamily="2" charset="2"/>
              <a:buNone/>
            </a:pPr>
            <a:r>
              <a:rPr lang="en-US" altLang="en-US" sz="2000" b="0">
                <a:solidFill>
                  <a:schemeClr val="tx1"/>
                </a:solidFill>
              </a:rPr>
              <a:t>	 </a:t>
            </a:r>
            <a:r>
              <a:rPr lang="en-US" altLang="en-US" sz="2000">
                <a:solidFill>
                  <a:schemeClr val="tx1"/>
                </a:solidFill>
              </a:rPr>
              <a:t>FACT: </a:t>
            </a:r>
            <a:r>
              <a:rPr lang="en-US" altLang="en-US" sz="2000">
                <a:solidFill>
                  <a:srgbClr val="0066FF"/>
                </a:solidFill>
              </a:rPr>
              <a:t> </a:t>
            </a:r>
            <a:r>
              <a:rPr lang="en-US" altLang="en-US" sz="2000" b="0">
                <a:solidFill>
                  <a:schemeClr val="tx1"/>
                </a:solidFill>
              </a:rPr>
              <a:t>While some brownfields are large former industrial sites, the majority of the estimated 500,000 to 1 million brownfields in the United States are small properties like dry cleaners, vacant lots, or gas stations.</a:t>
            </a:r>
          </a:p>
          <a:p>
            <a:pPr eaLnBrk="1" hangingPunct="1">
              <a:spcBef>
                <a:spcPct val="0"/>
              </a:spcBef>
              <a:buFont typeface="Wingdings" pitchFamily="2" charset="2"/>
              <a:buNone/>
            </a:pPr>
            <a:endParaRPr lang="en-US" altLang="en-US" sz="2000" b="0">
              <a:solidFill>
                <a:schemeClr val="tx1"/>
              </a:solidFill>
            </a:endParaRPr>
          </a:p>
          <a:p>
            <a:pPr algn="ctr" eaLnBrk="1" hangingPunct="1">
              <a:spcBef>
                <a:spcPct val="0"/>
              </a:spcBef>
              <a:buFont typeface="Wingdings" pitchFamily="2" charset="2"/>
              <a:buNone/>
            </a:pPr>
            <a:r>
              <a:rPr lang="en-US" altLang="en-US" sz="2000">
                <a:solidFill>
                  <a:srgbClr val="FFCC00"/>
                </a:solidFill>
              </a:rPr>
              <a:t>A site must actually be contaminated to be considered a brownfield.</a:t>
            </a:r>
          </a:p>
          <a:p>
            <a:pPr algn="ctr" eaLnBrk="1" hangingPunct="1">
              <a:spcBef>
                <a:spcPct val="0"/>
              </a:spcBef>
              <a:buFont typeface="Wingdings" pitchFamily="2" charset="2"/>
              <a:buNone/>
            </a:pPr>
            <a:endParaRPr lang="en-US" altLang="en-US" sz="2000">
              <a:solidFill>
                <a:srgbClr val="FFCC00"/>
              </a:solidFill>
            </a:endParaRPr>
          </a:p>
          <a:p>
            <a:pPr eaLnBrk="1" hangingPunct="1">
              <a:spcBef>
                <a:spcPct val="0"/>
              </a:spcBef>
              <a:buFont typeface="Wingdings" pitchFamily="2" charset="2"/>
              <a:buNone/>
            </a:pPr>
            <a:r>
              <a:rPr lang="en-US" altLang="en-US" sz="2000" b="0">
                <a:solidFill>
                  <a:schemeClr val="tx1"/>
                </a:solidFill>
              </a:rPr>
              <a:t>	</a:t>
            </a:r>
            <a:r>
              <a:rPr lang="en-US" altLang="en-US" sz="2000">
                <a:solidFill>
                  <a:schemeClr val="tx1"/>
                </a:solidFill>
              </a:rPr>
              <a:t>FACT :</a:t>
            </a:r>
            <a:r>
              <a:rPr lang="en-US" altLang="en-US" sz="2000" b="0">
                <a:solidFill>
                  <a:schemeClr val="tx1"/>
                </a:solidFill>
              </a:rPr>
              <a:t> The perception that a property may be contaminated can be just as great a barrier to redevelopment as actual contamination.  Therefore, sites where contamination is merely perceived, and site conditions are unknown, are still considered brownfields. One third of the brownfield sites that have been assessed with EPA brownfields funding have turned out to be free from significant contamination.</a:t>
            </a:r>
          </a:p>
          <a:p>
            <a:pPr eaLnBrk="1" hangingPunct="1">
              <a:spcBef>
                <a:spcPct val="0"/>
              </a:spcBef>
              <a:buFont typeface="Wingdings" pitchFamily="2" charset="2"/>
              <a:buNone/>
            </a:pPr>
            <a:endParaRPr lang="en-US" altLang="en-US" sz="1400" b="0">
              <a:solidFill>
                <a:schemeClr val="tx1"/>
              </a:solidFill>
            </a:endParaRPr>
          </a:p>
          <a:p>
            <a:pPr algn="ctr" eaLnBrk="1" hangingPunct="1">
              <a:spcBef>
                <a:spcPct val="50000"/>
              </a:spcBef>
              <a:buFont typeface="Wingdings" pitchFamily="2" charset="2"/>
              <a:buNone/>
            </a:pPr>
            <a:endParaRPr lang="en-US" altLang="en-US" sz="1400">
              <a:solidFill>
                <a:srgbClr val="0066FF"/>
              </a:solidFill>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88" y="5588000"/>
            <a:ext cx="1573212" cy="1165225"/>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th[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588000"/>
            <a:ext cx="1600200" cy="1176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250825"/>
            <a:ext cx="82296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buFont typeface="Wingdings" pitchFamily="2" charset="2"/>
              <a:buNone/>
            </a:pPr>
            <a:r>
              <a:rPr lang="en-US" altLang="en-US" sz="2400" b="1" i="1" smtClean="0">
                <a:solidFill>
                  <a:schemeClr val="tx1"/>
                </a:solidFill>
                <a:effectLst/>
              </a:rPr>
              <a:t>Common Brownfield Myths And Facts</a:t>
            </a:r>
          </a:p>
          <a:p>
            <a:pPr algn="ctr">
              <a:lnSpc>
                <a:spcPct val="80000"/>
              </a:lnSpc>
              <a:buFont typeface="Wingdings" pitchFamily="2" charset="2"/>
              <a:buNone/>
            </a:pPr>
            <a:endParaRPr lang="en-US" altLang="en-US" sz="2000" b="1" smtClean="0">
              <a:solidFill>
                <a:srgbClr val="FFCC00"/>
              </a:solidFill>
              <a:effectLst/>
            </a:endParaRPr>
          </a:p>
          <a:p>
            <a:pPr algn="ctr">
              <a:lnSpc>
                <a:spcPct val="80000"/>
              </a:lnSpc>
              <a:buFont typeface="Wingdings" pitchFamily="2" charset="2"/>
              <a:buNone/>
            </a:pPr>
            <a:r>
              <a:rPr lang="en-US" altLang="en-US" sz="2000" b="1" u="sng" smtClean="0">
                <a:solidFill>
                  <a:srgbClr val="FFCC00"/>
                </a:solidFill>
                <a:effectLst/>
              </a:rPr>
              <a:t>MYTHS</a:t>
            </a:r>
          </a:p>
          <a:p>
            <a:pPr>
              <a:lnSpc>
                <a:spcPct val="80000"/>
              </a:lnSpc>
            </a:pPr>
            <a:endParaRPr lang="en-US" altLang="en-US" sz="2000" b="1" smtClean="0">
              <a:solidFill>
                <a:srgbClr val="FFCC00"/>
              </a:solidFill>
              <a:effectLst/>
            </a:endParaRPr>
          </a:p>
          <a:p>
            <a:pPr>
              <a:lnSpc>
                <a:spcPct val="80000"/>
              </a:lnSpc>
            </a:pPr>
            <a:r>
              <a:rPr lang="en-US" altLang="en-US" sz="2000" b="1" smtClean="0">
                <a:solidFill>
                  <a:srgbClr val="FFCC00"/>
                </a:solidFill>
                <a:effectLst/>
              </a:rPr>
              <a:t>Superfund sites are brownfields, or brownfields are Superfund sites.</a:t>
            </a:r>
          </a:p>
          <a:p>
            <a:pPr>
              <a:lnSpc>
                <a:spcPct val="80000"/>
              </a:lnSpc>
              <a:buFont typeface="Wingdings" pitchFamily="2" charset="2"/>
              <a:buNone/>
            </a:pPr>
            <a:r>
              <a:rPr lang="en-US" altLang="en-US" sz="2400" b="1" smtClean="0">
                <a:solidFill>
                  <a:schemeClr val="tx1"/>
                </a:solidFill>
                <a:effectLst/>
              </a:rPr>
              <a:t>	</a:t>
            </a:r>
            <a:r>
              <a:rPr lang="en-US" altLang="en-US" sz="2000" b="1" smtClean="0">
                <a:solidFill>
                  <a:schemeClr val="tx1"/>
                </a:solidFill>
                <a:effectLst/>
              </a:rPr>
              <a:t>FACT: </a:t>
            </a:r>
            <a:r>
              <a:rPr lang="en-US" altLang="en-US" sz="2000" b="1" smtClean="0">
                <a:solidFill>
                  <a:srgbClr val="0066FF"/>
                </a:solidFill>
                <a:effectLst/>
              </a:rPr>
              <a:t> </a:t>
            </a:r>
            <a:r>
              <a:rPr lang="en-US" altLang="en-US" sz="2000" smtClean="0">
                <a:solidFill>
                  <a:schemeClr val="tx1"/>
                </a:solidFill>
                <a:effectLst/>
              </a:rPr>
              <a:t>Under the statutory definition, brownfields do not include Superfund sites on the National Priorities List (NPL). A small number of Superfund sites, approximately 1,200, have been designated NPL sites and are managed under a more elaborate process than most brownfield sites.</a:t>
            </a:r>
          </a:p>
          <a:p>
            <a:pPr>
              <a:lnSpc>
                <a:spcPct val="80000"/>
              </a:lnSpc>
              <a:buFont typeface="Wingdings" pitchFamily="2" charset="2"/>
              <a:buNone/>
            </a:pPr>
            <a:endParaRPr lang="en-US" altLang="en-US" sz="2000" b="1" smtClean="0">
              <a:solidFill>
                <a:srgbClr val="FFCC00"/>
              </a:solidFill>
              <a:effectLst/>
            </a:endParaRPr>
          </a:p>
          <a:p>
            <a:pPr>
              <a:lnSpc>
                <a:spcPct val="80000"/>
              </a:lnSpc>
            </a:pPr>
            <a:r>
              <a:rPr lang="en-US" altLang="en-US" sz="2000" b="1" smtClean="0">
                <a:solidFill>
                  <a:srgbClr val="FFCC00"/>
                </a:solidFill>
                <a:effectLst/>
              </a:rPr>
              <a:t>Brownfields are only an urban problem.</a:t>
            </a:r>
          </a:p>
          <a:p>
            <a:pPr>
              <a:lnSpc>
                <a:spcPct val="80000"/>
              </a:lnSpc>
              <a:buFont typeface="Wingdings" pitchFamily="2" charset="2"/>
              <a:buNone/>
            </a:pPr>
            <a:r>
              <a:rPr lang="en-US" altLang="en-US" sz="1800" smtClean="0">
                <a:solidFill>
                  <a:schemeClr val="tx1"/>
                </a:solidFill>
                <a:effectLst/>
              </a:rPr>
              <a:t>	 </a:t>
            </a:r>
            <a:r>
              <a:rPr lang="en-US" altLang="en-US" sz="2000" b="1" smtClean="0">
                <a:solidFill>
                  <a:schemeClr val="tx1"/>
                </a:solidFill>
                <a:effectLst/>
              </a:rPr>
              <a:t>FACT: </a:t>
            </a:r>
            <a:r>
              <a:rPr lang="en-US" altLang="en-US" sz="2000" b="1" smtClean="0">
                <a:solidFill>
                  <a:srgbClr val="0066FF"/>
                </a:solidFill>
                <a:effectLst/>
              </a:rPr>
              <a:t> </a:t>
            </a:r>
            <a:r>
              <a:rPr lang="en-US" altLang="en-US" sz="2000" smtClean="0">
                <a:solidFill>
                  <a:schemeClr val="tx1"/>
                </a:solidFill>
                <a:effectLst/>
              </a:rPr>
              <a:t>Contaminated properties affect nearly every town, large and small. Small and rural communities are impacted not only by former industrial sites, but by closed gas stations, dry cleaners, old dumps, contaminated rail yards, mine-scarred lands, agricultural wastes such as pesticides, and many other challenges. Many EPA brownfield grants have been awarded to communities with less than 25,000 people.</a:t>
            </a:r>
          </a:p>
          <a:p>
            <a:pPr>
              <a:lnSpc>
                <a:spcPct val="80000"/>
              </a:lnSpc>
            </a:pPr>
            <a:endParaRPr lang="en-US" altLang="en-US" sz="2000" smtClean="0">
              <a:effectLst/>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788" y="5745163"/>
            <a:ext cx="1573212" cy="1020762"/>
          </a:xfrm>
          <a:prstGeom prst="rect">
            <a:avLst/>
          </a:prstGeom>
          <a:noFill/>
          <a:ln>
            <a:noFill/>
          </a:ln>
          <a:effectLst/>
          <a:extLst>
            <a:ext uri="{909E8E84-426E-40DD-AFC4-6F175D3DCCD1}">
              <a14:hiddenFill xmlns:a14="http://schemas.microsoft.com/office/drawing/2010/main">
                <a:gradFill rotWithShape="0">
                  <a:gsLst>
                    <a:gs pos="0">
                      <a:srgbClr val="765E00"/>
                    </a:gs>
                    <a:gs pos="100000">
                      <a:schemeClr val="hlink"/>
                    </a:gs>
                  </a:gsLst>
                  <a:lin ang="5400000" scaled="1"/>
                </a:gradFill>
              </a14:hiddenFill>
            </a:ext>
            <a:ext uri="{91240B29-F687-4F45-9708-019B960494DF}">
              <a14:hiddenLine xmlns:a14="http://schemas.microsoft.com/office/drawing/2010/main" w="2857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5" descr="th[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689600"/>
            <a:ext cx="1600200"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hlink">
                <a:gamma/>
                <a:shade val="46275"/>
                <a:invGamma/>
              </a:schemeClr>
            </a:gs>
            <a:gs pos="100000">
              <a:schemeClr val="hlink"/>
            </a:gs>
          </a:gsLst>
          <a:lin ang="5400000" scaled="1"/>
        </a:gradFill>
        <a:ln w="2857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0"/>
          </a:spcBef>
          <a:spcAft>
            <a:spcPct val="0"/>
          </a:spcAft>
          <a:buClr>
            <a:srgbClr val="CCFFFF"/>
          </a:buClr>
          <a:buSzPct val="70000"/>
          <a:buFont typeface="Wingdings" pitchFamily="2" charset="2"/>
          <a:buNone/>
          <a:tabLst/>
          <a:defRPr kumimoji="0" lang="en-US" sz="1200" b="1" i="0" u="none" strike="noStrike" cap="none" normalizeH="0" baseline="0" smtClean="0">
            <a:ln>
              <a:noFill/>
            </a:ln>
            <a:solidFill>
              <a:srgbClr val="0066FF"/>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gradFill rotWithShape="0">
          <a:gsLst>
            <a:gs pos="0">
              <a:schemeClr val="hlink">
                <a:gamma/>
                <a:shade val="46275"/>
                <a:invGamma/>
              </a:schemeClr>
            </a:gs>
            <a:gs pos="100000">
              <a:schemeClr val="hlink"/>
            </a:gs>
          </a:gsLst>
          <a:lin ang="5400000" scaled="1"/>
        </a:gradFill>
        <a:ln w="2857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0"/>
          </a:spcBef>
          <a:spcAft>
            <a:spcPct val="0"/>
          </a:spcAft>
          <a:buClr>
            <a:srgbClr val="CCFFFF"/>
          </a:buClr>
          <a:buSzPct val="70000"/>
          <a:buFont typeface="Wingdings" pitchFamily="2" charset="2"/>
          <a:buNone/>
          <a:tabLst/>
          <a:defRPr kumimoji="0" lang="en-US" sz="1200" b="1" i="0" u="none" strike="noStrike" cap="none" normalizeH="0" baseline="0" smtClean="0">
            <a:ln>
              <a:noFill/>
            </a:ln>
            <a:solidFill>
              <a:srgbClr val="0066FF"/>
            </a:solidFill>
            <a:effectLst>
              <a:outerShdw blurRad="38100" dist="38100" dir="2700000" algn="tl">
                <a:srgbClr val="000000">
                  <a:alpha val="43137"/>
                </a:srgbClr>
              </a:outerShdw>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6867</TotalTime>
  <Words>334</Words>
  <Application>Microsoft Office PowerPoint</Application>
  <PresentationFormat>Custom</PresentationFormat>
  <Paragraphs>125</Paragraphs>
  <Slides>21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Wingdings</vt:lpstr>
      <vt:lpstr>Garamond</vt:lpstr>
      <vt:lpstr>Stream</vt:lpstr>
      <vt:lpstr>  BROWNFIELDS: “Financial and Technical Support for Redevelopment” </vt:lpstr>
      <vt:lpstr>Presentation Overview</vt:lpstr>
      <vt:lpstr>What Are Brownfields?</vt:lpstr>
      <vt:lpstr>What Are Brownfields?</vt:lpstr>
      <vt:lpstr>PowerPoint Presentation</vt:lpstr>
      <vt:lpstr>PowerPoint Presentation</vt:lpstr>
      <vt:lpstr>PowerPoint Presentation</vt:lpstr>
      <vt:lpstr> </vt:lpstr>
      <vt:lpstr>PowerPoint Presentation</vt:lpstr>
      <vt:lpstr>Car Repair Shop</vt:lpstr>
      <vt:lpstr>Gas Station</vt:lpstr>
      <vt:lpstr>WHAT ARE BROWNFIELDS?</vt:lpstr>
      <vt:lpstr>PowerPoint Presentation</vt:lpstr>
      <vt:lpstr>PowerPoint Presentation</vt:lpstr>
      <vt:lpstr>PowerPoint Presentation</vt:lpstr>
      <vt:lpstr>PowerPoint Presentation</vt:lpstr>
      <vt:lpstr>EPA Brownfields Program</vt:lpstr>
      <vt:lpstr>US ENVIRONMENTAL PROTECTION AGENCY BROWNFIELDS GRANTS</vt:lpstr>
      <vt:lpstr>PowerPoint Presentation</vt:lpstr>
      <vt:lpstr>BROWNFIELDS GRANTS </vt:lpstr>
      <vt:lpstr>PPM CONSULTANTS, INC.   PRESERVING THE ENVIRONMENT AND HISTORIC RESOURCES THROUGH BROWNFIELDS REDEVELOPMENT</vt:lpstr>
    </vt:vector>
  </TitlesOfParts>
  <Company>fdep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walker_k</dc:creator>
  <cp:lastModifiedBy>Marcy Onieal</cp:lastModifiedBy>
  <cp:revision>130</cp:revision>
  <dcterms:created xsi:type="dcterms:W3CDTF">2006-08-28T21:05:42Z</dcterms:created>
  <dcterms:modified xsi:type="dcterms:W3CDTF">2015-11-16T20:31:31Z</dcterms:modified>
</cp:coreProperties>
</file>