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1" r:id="rId1"/>
    <p:sldMasterId id="2147483825" r:id="rId2"/>
    <p:sldMasterId id="2147483837" r:id="rId3"/>
    <p:sldMasterId id="2147483852" r:id="rId4"/>
    <p:sldMasterId id="2147483864" r:id="rId5"/>
  </p:sldMasterIdLst>
  <p:notesMasterIdLst>
    <p:notesMasterId r:id="rId60"/>
  </p:notesMasterIdLst>
  <p:handoutMasterIdLst>
    <p:handoutMasterId r:id="rId61"/>
  </p:handoutMasterIdLst>
  <p:sldIdLst>
    <p:sldId id="256" r:id="rId6"/>
    <p:sldId id="258" r:id="rId7"/>
    <p:sldId id="307" r:id="rId8"/>
    <p:sldId id="324" r:id="rId9"/>
    <p:sldId id="323" r:id="rId10"/>
    <p:sldId id="337" r:id="rId11"/>
    <p:sldId id="325" r:id="rId12"/>
    <p:sldId id="333" r:id="rId13"/>
    <p:sldId id="329" r:id="rId14"/>
    <p:sldId id="330" r:id="rId15"/>
    <p:sldId id="331" r:id="rId16"/>
    <p:sldId id="332" r:id="rId17"/>
    <p:sldId id="348" r:id="rId18"/>
    <p:sldId id="350" r:id="rId19"/>
    <p:sldId id="349" r:id="rId20"/>
    <p:sldId id="359" r:id="rId21"/>
    <p:sldId id="358" r:id="rId22"/>
    <p:sldId id="357" r:id="rId23"/>
    <p:sldId id="356" r:id="rId24"/>
    <p:sldId id="355" r:id="rId25"/>
    <p:sldId id="354" r:id="rId26"/>
    <p:sldId id="353" r:id="rId27"/>
    <p:sldId id="364" r:id="rId28"/>
    <p:sldId id="363" r:id="rId29"/>
    <p:sldId id="362" r:id="rId30"/>
    <p:sldId id="361" r:id="rId31"/>
    <p:sldId id="365" r:id="rId32"/>
    <p:sldId id="360" r:id="rId33"/>
    <p:sldId id="352" r:id="rId34"/>
    <p:sldId id="368" r:id="rId35"/>
    <p:sldId id="369" r:id="rId36"/>
    <p:sldId id="370" r:id="rId37"/>
    <p:sldId id="371" r:id="rId38"/>
    <p:sldId id="372" r:id="rId39"/>
    <p:sldId id="373" r:id="rId40"/>
    <p:sldId id="374" r:id="rId41"/>
    <p:sldId id="375" r:id="rId42"/>
    <p:sldId id="376" r:id="rId43"/>
    <p:sldId id="377" r:id="rId44"/>
    <p:sldId id="378" r:id="rId45"/>
    <p:sldId id="334" r:id="rId46"/>
    <p:sldId id="335" r:id="rId47"/>
    <p:sldId id="366" r:id="rId48"/>
    <p:sldId id="336" r:id="rId49"/>
    <p:sldId id="338" r:id="rId50"/>
    <p:sldId id="339" r:id="rId51"/>
    <p:sldId id="340" r:id="rId52"/>
    <p:sldId id="341" r:id="rId53"/>
    <p:sldId id="342" r:id="rId54"/>
    <p:sldId id="343" r:id="rId55"/>
    <p:sldId id="344" r:id="rId56"/>
    <p:sldId id="345" r:id="rId57"/>
    <p:sldId id="346" r:id="rId58"/>
    <p:sldId id="347" r:id="rId5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C5E2FF"/>
    <a:srgbClr val="00304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2"/>
  </p:normalViewPr>
  <p:slideViewPr>
    <p:cSldViewPr snapToGrid="0" snapToObjects="1">
      <p:cViewPr>
        <p:scale>
          <a:sx n="95" d="100"/>
          <a:sy n="95" d="100"/>
        </p:scale>
        <p:origin x="-666" y="3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cat>
            <c:strRef>
              <c:f>'[pie chart.xlsx]Sheet1'!$A$3:$A$6</c:f>
              <c:strCache>
                <c:ptCount val="4"/>
                <c:pt idx="0">
                  <c:v>5000 – INSTRUCTIONAL SERVICES</c:v>
                </c:pt>
                <c:pt idx="1">
                  <c:v>6000 – SYSTEM-WIDE SUPPORT SERVICES</c:v>
                </c:pt>
                <c:pt idx="2">
                  <c:v>7000 – ANCILLARY SERVICES</c:v>
                </c:pt>
                <c:pt idx="3">
                  <c:v>8000 – NON-PROGRAMMED CHARGES</c:v>
                </c:pt>
              </c:strCache>
            </c:strRef>
          </c:cat>
          <c:val>
            <c:numRef>
              <c:f>'[pie chart.xlsx]Sheet1'!$B$3:$B$6</c:f>
              <c:numCache>
                <c:formatCode>0.00%</c:formatCode>
                <c:ptCount val="4"/>
                <c:pt idx="0">
                  <c:v>0.46041615125063301</c:v>
                </c:pt>
                <c:pt idx="1">
                  <c:v>0.48441059839960199</c:v>
                </c:pt>
                <c:pt idx="2">
                  <c:v>3.24218216866553E-3</c:v>
                </c:pt>
                <c:pt idx="3">
                  <c:v>5.1931068181099299E-2</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image" Target="../media/image5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3037840" cy="464821"/>
          </a:xfrm>
          <a:prstGeom prst="rect">
            <a:avLst/>
          </a:prstGeom>
        </p:spPr>
        <p:txBody>
          <a:bodyPr vert="horz" lIns="93141" tIns="46570" rIns="93141" bIns="46570" rtlCol="0"/>
          <a:lstStyle>
            <a:lvl1pPr algn="l">
              <a:defRPr sz="1200"/>
            </a:lvl1pPr>
          </a:lstStyle>
          <a:p>
            <a:endParaRPr lang="en-US" dirty="0"/>
          </a:p>
        </p:txBody>
      </p:sp>
      <p:sp>
        <p:nvSpPr>
          <p:cNvPr id="3" name="Date Placeholder 2"/>
          <p:cNvSpPr>
            <a:spLocks noGrp="1"/>
          </p:cNvSpPr>
          <p:nvPr>
            <p:ph type="dt" sz="quarter" idx="1"/>
          </p:nvPr>
        </p:nvSpPr>
        <p:spPr>
          <a:xfrm>
            <a:off x="3970938" y="5"/>
            <a:ext cx="3037840" cy="464821"/>
          </a:xfrm>
          <a:prstGeom prst="rect">
            <a:avLst/>
          </a:prstGeom>
        </p:spPr>
        <p:txBody>
          <a:bodyPr vert="horz" lIns="93141" tIns="46570" rIns="93141" bIns="46570" rtlCol="0"/>
          <a:lstStyle>
            <a:lvl1pPr algn="r">
              <a:defRPr sz="1200"/>
            </a:lvl1pPr>
          </a:lstStyle>
          <a:p>
            <a:fld id="{06B97E0B-D6B5-1B42-89BA-FA84538F12C6}" type="datetimeFigureOut">
              <a:rPr lang="en-US" smtClean="0"/>
              <a:t>4/14/2016</a:t>
            </a:fld>
            <a:endParaRPr lang="en-US" dirty="0"/>
          </a:p>
        </p:txBody>
      </p:sp>
      <p:sp>
        <p:nvSpPr>
          <p:cNvPr id="4" name="Footer Placeholder 3"/>
          <p:cNvSpPr>
            <a:spLocks noGrp="1"/>
          </p:cNvSpPr>
          <p:nvPr>
            <p:ph type="ftr" sz="quarter" idx="2"/>
          </p:nvPr>
        </p:nvSpPr>
        <p:spPr>
          <a:xfrm>
            <a:off x="0" y="8829972"/>
            <a:ext cx="3037840" cy="464821"/>
          </a:xfrm>
          <a:prstGeom prst="rect">
            <a:avLst/>
          </a:prstGeom>
        </p:spPr>
        <p:txBody>
          <a:bodyPr vert="horz" lIns="93141" tIns="46570" rIns="93141" bIns="4657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72"/>
            <a:ext cx="3037840" cy="464821"/>
          </a:xfrm>
          <a:prstGeom prst="rect">
            <a:avLst/>
          </a:prstGeom>
        </p:spPr>
        <p:txBody>
          <a:bodyPr vert="horz" lIns="93141" tIns="46570" rIns="93141" bIns="46570" rtlCol="0" anchor="b"/>
          <a:lstStyle>
            <a:lvl1pPr algn="r">
              <a:defRPr sz="1200"/>
            </a:lvl1pPr>
          </a:lstStyle>
          <a:p>
            <a:fld id="{129EA954-6FB0-A644-B7A6-E33228ECAF20}" type="slidenum">
              <a:rPr lang="en-US" smtClean="0"/>
              <a:t>‹#›</a:t>
            </a:fld>
            <a:endParaRPr lang="en-US" dirty="0"/>
          </a:p>
        </p:txBody>
      </p:sp>
    </p:spTree>
    <p:extLst>
      <p:ext uri="{BB962C8B-B14F-4D97-AF65-F5344CB8AC3E}">
        <p14:creationId xmlns:p14="http://schemas.microsoft.com/office/powerpoint/2010/main" val="277962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2D89D46A-E7E2-4407-8645-6AFEDBF84F8A}" type="datetimeFigureOut">
              <a:rPr lang="en-US" smtClean="0"/>
              <a:t>4/14/2016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DF4E7913-3150-46AD-B47C-EF9F1103F433}" type="slidenum">
              <a:rPr lang="en-US" smtClean="0"/>
              <a:t>‹#›</a:t>
            </a:fld>
            <a:endParaRPr lang="en-US"/>
          </a:p>
        </p:txBody>
      </p:sp>
    </p:spTree>
    <p:extLst>
      <p:ext uri="{BB962C8B-B14F-4D97-AF65-F5344CB8AC3E}">
        <p14:creationId xmlns:p14="http://schemas.microsoft.com/office/powerpoint/2010/main" val="3193249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Grant thru WNC</a:t>
            </a:r>
            <a:r>
              <a:rPr lang="en-US" baseline="0" dirty="0" smtClean="0"/>
              <a:t> Communities totaling $27,253.47  Haywood County Schools Match is estimated at $28,500 for labor and misc. material</a:t>
            </a:r>
          </a:p>
          <a:p>
            <a:r>
              <a:rPr lang="en-US" baseline="0" dirty="0" smtClean="0"/>
              <a:t>Allowed the replacement of over 100 Lights.  At Multiple locations	Tuscola Gym, Pisgah Gym, Conference Center gym, lay in lights, Parking lot lights at </a:t>
            </a:r>
            <a:r>
              <a:rPr lang="en-US" baseline="0" dirty="0" err="1" smtClean="0"/>
              <a:t>Junaluska</a:t>
            </a:r>
            <a:endParaRPr lang="en-US" baseline="0" dirty="0" smtClean="0"/>
          </a:p>
          <a:p>
            <a:endParaRPr lang="en-US" baseline="0" dirty="0" smtClean="0"/>
          </a:p>
          <a:p>
            <a:r>
              <a:rPr lang="en-US" baseline="0" dirty="0" smtClean="0"/>
              <a:t>The cost to operate these lights is over </a:t>
            </a:r>
          </a:p>
          <a:p>
            <a:r>
              <a:rPr lang="en-US" baseline="0" dirty="0" smtClean="0"/>
              <a:t>$70.00 per day	$352.58 Week	$16,923.65 Year</a:t>
            </a:r>
          </a:p>
          <a:p>
            <a:r>
              <a:rPr lang="en-US" baseline="0" dirty="0" smtClean="0"/>
              <a:t>With an estimated energy savings of over</a:t>
            </a:r>
          </a:p>
          <a:p>
            <a:r>
              <a:rPr lang="en-US" baseline="0" dirty="0" smtClean="0"/>
              <a:t>$20.00 per day	$100.00 per week	$5354.50 per Year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58EB198-1B08-4FEA-86AE-ED8CC856B09D}"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153848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Grant was received earlier</a:t>
            </a:r>
            <a:r>
              <a:rPr lang="en-US" baseline="0" dirty="0" smtClean="0"/>
              <a:t> than expected.  These funds are being utilized currently with projects in the school system.</a:t>
            </a:r>
          </a:p>
          <a:p>
            <a:r>
              <a:rPr lang="en-US" baseline="0" dirty="0" smtClean="0"/>
              <a:t>The ability to offset capital expenses with lottery funds will help increase project funding for all of the school system needs.</a:t>
            </a:r>
            <a:endParaRPr lang="en-US" dirty="0"/>
          </a:p>
        </p:txBody>
      </p:sp>
      <p:sp>
        <p:nvSpPr>
          <p:cNvPr id="4" name="Slide Number Placeholder 3"/>
          <p:cNvSpPr>
            <a:spLocks noGrp="1"/>
          </p:cNvSpPr>
          <p:nvPr>
            <p:ph type="sldNum" sz="quarter" idx="10"/>
          </p:nvPr>
        </p:nvSpPr>
        <p:spPr/>
        <p:txBody>
          <a:bodyPr/>
          <a:lstStyle/>
          <a:p>
            <a:fld id="{158EB198-1B08-4FEA-86AE-ED8CC856B09D}"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648942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$680,000 projected capital</a:t>
            </a:r>
            <a:r>
              <a:rPr lang="en-US" baseline="0" dirty="0" smtClean="0"/>
              <a:t> needs per year.  This projection is in line with the facility needs survey completed January 2016</a:t>
            </a:r>
            <a:endParaRPr lang="en-US" dirty="0"/>
          </a:p>
        </p:txBody>
      </p:sp>
      <p:sp>
        <p:nvSpPr>
          <p:cNvPr id="4" name="Slide Number Placeholder 3"/>
          <p:cNvSpPr>
            <a:spLocks noGrp="1"/>
          </p:cNvSpPr>
          <p:nvPr>
            <p:ph type="sldNum" sz="quarter" idx="10"/>
          </p:nvPr>
        </p:nvSpPr>
        <p:spPr/>
        <p:txBody>
          <a:bodyPr/>
          <a:lstStyle/>
          <a:p>
            <a:fld id="{158EB198-1B08-4FEA-86AE-ED8CC856B09D}"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855041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Why? In addition to the state of the economy and the rising food costs, the Child Nutrition Reauthorization of 2010 has brought many changes to our USDA regulations. The two changes that have had a huge impact on our food cost are: requiring more whole grains and additional servings of fruits and vegetables. With additional requirements added in 2014 we have seen a decrease in participation and in A la Carte sales and the amount of food purchased is less than previous years.  </a:t>
            </a:r>
          </a:p>
        </p:txBody>
      </p:sp>
      <p:sp>
        <p:nvSpPr>
          <p:cNvPr id="174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0"/>
              </a:defRPr>
            </a:lvl1pPr>
            <a:lvl2pPr marL="757066" indent="-291179">
              <a:defRPr>
                <a:solidFill>
                  <a:schemeClr val="tx1"/>
                </a:solidFill>
                <a:latin typeface="Gill Sans MT" pitchFamily="34" charset="0"/>
              </a:defRPr>
            </a:lvl2pPr>
            <a:lvl3pPr marL="1164717" indent="-232943">
              <a:defRPr>
                <a:solidFill>
                  <a:schemeClr val="tx1"/>
                </a:solidFill>
                <a:latin typeface="Gill Sans MT" pitchFamily="34" charset="0"/>
              </a:defRPr>
            </a:lvl3pPr>
            <a:lvl4pPr marL="1630604" indent="-232943">
              <a:defRPr>
                <a:solidFill>
                  <a:schemeClr val="tx1"/>
                </a:solidFill>
                <a:latin typeface="Gill Sans MT" pitchFamily="34" charset="0"/>
              </a:defRPr>
            </a:lvl4pPr>
            <a:lvl5pPr marL="2096491" indent="-232943">
              <a:defRPr>
                <a:solidFill>
                  <a:schemeClr val="tx1"/>
                </a:solidFill>
                <a:latin typeface="Gill Sans MT" pitchFamily="34" charset="0"/>
              </a:defRPr>
            </a:lvl5pPr>
            <a:lvl6pPr marL="2562377" indent="-232943" fontAlgn="base">
              <a:spcBef>
                <a:spcPct val="0"/>
              </a:spcBef>
              <a:spcAft>
                <a:spcPct val="0"/>
              </a:spcAft>
              <a:defRPr>
                <a:solidFill>
                  <a:schemeClr val="tx1"/>
                </a:solidFill>
                <a:latin typeface="Gill Sans MT" pitchFamily="34" charset="0"/>
              </a:defRPr>
            </a:lvl6pPr>
            <a:lvl7pPr marL="3028264" indent="-232943" fontAlgn="base">
              <a:spcBef>
                <a:spcPct val="0"/>
              </a:spcBef>
              <a:spcAft>
                <a:spcPct val="0"/>
              </a:spcAft>
              <a:defRPr>
                <a:solidFill>
                  <a:schemeClr val="tx1"/>
                </a:solidFill>
                <a:latin typeface="Gill Sans MT" pitchFamily="34" charset="0"/>
              </a:defRPr>
            </a:lvl7pPr>
            <a:lvl8pPr marL="3494151" indent="-232943" fontAlgn="base">
              <a:spcBef>
                <a:spcPct val="0"/>
              </a:spcBef>
              <a:spcAft>
                <a:spcPct val="0"/>
              </a:spcAft>
              <a:defRPr>
                <a:solidFill>
                  <a:schemeClr val="tx1"/>
                </a:solidFill>
                <a:latin typeface="Gill Sans MT" pitchFamily="34" charset="0"/>
              </a:defRPr>
            </a:lvl8pPr>
            <a:lvl9pPr marL="3960038" indent="-232943" fontAlgn="base">
              <a:spcBef>
                <a:spcPct val="0"/>
              </a:spcBef>
              <a:spcAft>
                <a:spcPct val="0"/>
              </a:spcAft>
              <a:defRPr>
                <a:solidFill>
                  <a:schemeClr val="tx1"/>
                </a:solidFill>
                <a:latin typeface="Gill Sans MT" pitchFamily="34" charset="0"/>
              </a:defRPr>
            </a:lvl9pPr>
          </a:lstStyle>
          <a:p>
            <a:pPr fontAlgn="base">
              <a:spcBef>
                <a:spcPct val="0"/>
              </a:spcBef>
              <a:spcAft>
                <a:spcPct val="0"/>
              </a:spcAft>
              <a:defRPr/>
            </a:pPr>
            <a:fld id="{86F25D65-411E-487D-B109-CD8E891B5A31}" type="slidenum">
              <a:rPr lang="en-US" smtClean="0">
                <a:latin typeface="Calibri" pitchFamily="34" charset="0"/>
              </a:rPr>
              <a:pPr fontAlgn="base">
                <a:spcBef>
                  <a:spcPct val="0"/>
                </a:spcBef>
                <a:spcAft>
                  <a:spcPct val="0"/>
                </a:spcAft>
                <a:defRPr/>
              </a:pPr>
              <a:t>46</a:t>
            </a:fld>
            <a:endParaRPr lang="en-US" dirty="0" smtClean="0">
              <a:latin typeface="Calibri" pitchFamily="34" charset="0"/>
            </a:endParaRPr>
          </a:p>
        </p:txBody>
      </p:sp>
    </p:spTree>
    <p:extLst>
      <p:ext uri="{BB962C8B-B14F-4D97-AF65-F5344CB8AC3E}">
        <p14:creationId xmlns:p14="http://schemas.microsoft.com/office/powerpoint/2010/main" val="1395384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When I started in April of 2009 we had approximately 120 employees and 6 Office Staff. Since then we have been working to eliminate positions as people retired or quit. We currently have 87 employees and 4.5 CN Office Staff.  </a:t>
            </a:r>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0"/>
              </a:defRPr>
            </a:lvl1pPr>
            <a:lvl2pPr marL="757066" indent="-291179">
              <a:defRPr>
                <a:solidFill>
                  <a:schemeClr val="tx1"/>
                </a:solidFill>
                <a:latin typeface="Gill Sans MT" pitchFamily="34" charset="0"/>
              </a:defRPr>
            </a:lvl2pPr>
            <a:lvl3pPr marL="1164717" indent="-232943">
              <a:defRPr>
                <a:solidFill>
                  <a:schemeClr val="tx1"/>
                </a:solidFill>
                <a:latin typeface="Gill Sans MT" pitchFamily="34" charset="0"/>
              </a:defRPr>
            </a:lvl3pPr>
            <a:lvl4pPr marL="1630604" indent="-232943">
              <a:defRPr>
                <a:solidFill>
                  <a:schemeClr val="tx1"/>
                </a:solidFill>
                <a:latin typeface="Gill Sans MT" pitchFamily="34" charset="0"/>
              </a:defRPr>
            </a:lvl4pPr>
            <a:lvl5pPr marL="2096491" indent="-232943">
              <a:defRPr>
                <a:solidFill>
                  <a:schemeClr val="tx1"/>
                </a:solidFill>
                <a:latin typeface="Gill Sans MT" pitchFamily="34" charset="0"/>
              </a:defRPr>
            </a:lvl5pPr>
            <a:lvl6pPr marL="2562377" indent="-232943" fontAlgn="base">
              <a:spcBef>
                <a:spcPct val="0"/>
              </a:spcBef>
              <a:spcAft>
                <a:spcPct val="0"/>
              </a:spcAft>
              <a:defRPr>
                <a:solidFill>
                  <a:schemeClr val="tx1"/>
                </a:solidFill>
                <a:latin typeface="Gill Sans MT" pitchFamily="34" charset="0"/>
              </a:defRPr>
            </a:lvl6pPr>
            <a:lvl7pPr marL="3028264" indent="-232943" fontAlgn="base">
              <a:spcBef>
                <a:spcPct val="0"/>
              </a:spcBef>
              <a:spcAft>
                <a:spcPct val="0"/>
              </a:spcAft>
              <a:defRPr>
                <a:solidFill>
                  <a:schemeClr val="tx1"/>
                </a:solidFill>
                <a:latin typeface="Gill Sans MT" pitchFamily="34" charset="0"/>
              </a:defRPr>
            </a:lvl7pPr>
            <a:lvl8pPr marL="3494151" indent="-232943" fontAlgn="base">
              <a:spcBef>
                <a:spcPct val="0"/>
              </a:spcBef>
              <a:spcAft>
                <a:spcPct val="0"/>
              </a:spcAft>
              <a:defRPr>
                <a:solidFill>
                  <a:schemeClr val="tx1"/>
                </a:solidFill>
                <a:latin typeface="Gill Sans MT" pitchFamily="34" charset="0"/>
              </a:defRPr>
            </a:lvl8pPr>
            <a:lvl9pPr marL="3960038" indent="-232943" fontAlgn="base">
              <a:spcBef>
                <a:spcPct val="0"/>
              </a:spcBef>
              <a:spcAft>
                <a:spcPct val="0"/>
              </a:spcAft>
              <a:defRPr>
                <a:solidFill>
                  <a:schemeClr val="tx1"/>
                </a:solidFill>
                <a:latin typeface="Gill Sans MT" pitchFamily="34" charset="0"/>
              </a:defRPr>
            </a:lvl9pPr>
          </a:lstStyle>
          <a:p>
            <a:pPr fontAlgn="base">
              <a:spcBef>
                <a:spcPct val="0"/>
              </a:spcBef>
              <a:spcAft>
                <a:spcPct val="0"/>
              </a:spcAft>
              <a:defRPr/>
            </a:pPr>
            <a:fld id="{0D4CED9D-D195-4928-B474-29620D05D5A0}" type="slidenum">
              <a:rPr lang="en-US" smtClean="0">
                <a:latin typeface="Calibri" pitchFamily="34" charset="0"/>
              </a:rPr>
              <a:pPr fontAlgn="base">
                <a:spcBef>
                  <a:spcPct val="0"/>
                </a:spcBef>
                <a:spcAft>
                  <a:spcPct val="0"/>
                </a:spcAft>
                <a:defRPr/>
              </a:pPr>
              <a:t>47</a:t>
            </a:fld>
            <a:endParaRPr lang="en-US" smtClean="0">
              <a:latin typeface="Calibri" pitchFamily="34" charset="0"/>
            </a:endParaRPr>
          </a:p>
        </p:txBody>
      </p:sp>
    </p:spTree>
    <p:extLst>
      <p:ext uri="{BB962C8B-B14F-4D97-AF65-F5344CB8AC3E}">
        <p14:creationId xmlns:p14="http://schemas.microsoft.com/office/powerpoint/2010/main" val="1713715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Even though we began cutting labor in 2009 our benefit costs continued to rise. In the 2014 &amp; 2015 we had several retirements and we were able to eliminate benefits by completely eliminating positions or changing the positions to part time. </a:t>
            </a:r>
          </a:p>
        </p:txBody>
      </p:sp>
      <p:sp>
        <p:nvSpPr>
          <p:cNvPr id="4" name="Slide Number Placeholder 3"/>
          <p:cNvSpPr>
            <a:spLocks noGrp="1"/>
          </p:cNvSpPr>
          <p:nvPr>
            <p:ph type="sldNum" sz="quarter" idx="5"/>
          </p:nvPr>
        </p:nvSpPr>
        <p:spPr/>
        <p:txBody>
          <a:bodyPr/>
          <a:lstStyle/>
          <a:p>
            <a:pPr>
              <a:defRPr/>
            </a:pPr>
            <a:fld id="{A8CF2F27-FEF7-4A97-A512-57C7A8559BEF}" type="slidenum">
              <a:rPr lang="en-US" smtClean="0"/>
              <a:pPr>
                <a:defRPr/>
              </a:pPr>
              <a:t>48</a:t>
            </a:fld>
            <a:endParaRPr lang="en-US"/>
          </a:p>
        </p:txBody>
      </p:sp>
    </p:spTree>
    <p:extLst>
      <p:ext uri="{BB962C8B-B14F-4D97-AF65-F5344CB8AC3E}">
        <p14:creationId xmlns:p14="http://schemas.microsoft.com/office/powerpoint/2010/main" val="359499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Revenue has fluctuated very little until you see the decrease in 2015. The majority of this loss is from A la Carte Sales due to the implementation of the USDA Smart Snack Requirements. Difference of $381,668.26 from 2014-2015. </a:t>
            </a:r>
          </a:p>
        </p:txBody>
      </p:sp>
      <p:sp>
        <p:nvSpPr>
          <p:cNvPr id="4" name="Slide Number Placeholder 3"/>
          <p:cNvSpPr>
            <a:spLocks noGrp="1"/>
          </p:cNvSpPr>
          <p:nvPr>
            <p:ph type="sldNum" sz="quarter" idx="5"/>
          </p:nvPr>
        </p:nvSpPr>
        <p:spPr/>
        <p:txBody>
          <a:bodyPr/>
          <a:lstStyle/>
          <a:p>
            <a:pPr>
              <a:defRPr/>
            </a:pPr>
            <a:fld id="{3EC42FA7-474A-4CE6-AE89-B2B0CA927DC1}" type="slidenum">
              <a:rPr lang="en-US" smtClean="0"/>
              <a:pPr>
                <a:defRPr/>
              </a:pPr>
              <a:t>50</a:t>
            </a:fld>
            <a:endParaRPr lang="en-US"/>
          </a:p>
        </p:txBody>
      </p:sp>
    </p:spTree>
    <p:extLst>
      <p:ext uri="{BB962C8B-B14F-4D97-AF65-F5344CB8AC3E}">
        <p14:creationId xmlns:p14="http://schemas.microsoft.com/office/powerpoint/2010/main" val="1237252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Starting in the school year 2012-2013 USDA implemented requirement to increase lunch prices by $.10 per year until they are equal to the USDA Reimbursement Rate.</a:t>
            </a:r>
          </a:p>
        </p:txBody>
      </p:sp>
      <p:sp>
        <p:nvSpPr>
          <p:cNvPr id="4" name="Slide Number Placeholder 3"/>
          <p:cNvSpPr>
            <a:spLocks noGrp="1"/>
          </p:cNvSpPr>
          <p:nvPr>
            <p:ph type="sldNum" sz="quarter" idx="5"/>
          </p:nvPr>
        </p:nvSpPr>
        <p:spPr/>
        <p:txBody>
          <a:bodyPr/>
          <a:lstStyle/>
          <a:p>
            <a:pPr>
              <a:defRPr/>
            </a:pPr>
            <a:fld id="{F8079938-92E0-4238-BB87-2AF08983411D}" type="slidenum">
              <a:rPr lang="en-US" smtClean="0"/>
              <a:pPr>
                <a:defRPr/>
              </a:pPr>
              <a:t>51</a:t>
            </a:fld>
            <a:endParaRPr lang="en-US"/>
          </a:p>
        </p:txBody>
      </p:sp>
    </p:spTree>
    <p:extLst>
      <p:ext uri="{BB962C8B-B14F-4D97-AF65-F5344CB8AC3E}">
        <p14:creationId xmlns:p14="http://schemas.microsoft.com/office/powerpoint/2010/main" val="426378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Depleted our fund balance school year 2013-2014, BOE had to give CN $3,617.09.  School year 2014-2015 BOE had to give CN $ 61,447.00. </a:t>
            </a:r>
          </a:p>
        </p:txBody>
      </p:sp>
      <p:sp>
        <p:nvSpPr>
          <p:cNvPr id="4" name="Slide Number Placeholder 3"/>
          <p:cNvSpPr>
            <a:spLocks noGrp="1"/>
          </p:cNvSpPr>
          <p:nvPr>
            <p:ph type="sldNum" sz="quarter" idx="5"/>
          </p:nvPr>
        </p:nvSpPr>
        <p:spPr/>
        <p:txBody>
          <a:bodyPr/>
          <a:lstStyle/>
          <a:p>
            <a:pPr>
              <a:defRPr/>
            </a:pPr>
            <a:fld id="{B4B6E39D-2661-44F9-A2AF-186E545A2D9D}" type="slidenum">
              <a:rPr lang="en-US" smtClean="0"/>
              <a:pPr>
                <a:defRPr/>
              </a:pPr>
              <a:t>52</a:t>
            </a:fld>
            <a:endParaRPr lang="en-US"/>
          </a:p>
        </p:txBody>
      </p:sp>
    </p:spTree>
    <p:extLst>
      <p:ext uri="{BB962C8B-B14F-4D97-AF65-F5344CB8AC3E}">
        <p14:creationId xmlns:p14="http://schemas.microsoft.com/office/powerpoint/2010/main" val="2136877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North</a:t>
            </a:r>
            <a:r>
              <a:rPr lang="en-US" baseline="0" dirty="0" smtClean="0"/>
              <a:t> Canton will be a pilot school for our access control  With a total of 15 exterior doors </a:t>
            </a:r>
          </a:p>
          <a:p>
            <a:r>
              <a:rPr lang="en-US" baseline="0" dirty="0" smtClean="0"/>
              <a:t>4 sites with 40 doors		Tuscola Testing, Maintenance Shop</a:t>
            </a:r>
            <a:r>
              <a:rPr lang="en-US" baseline="0" smtClean="0"/>
              <a:t>, </a:t>
            </a:r>
            <a:endParaRPr lang="en-US" baseline="0" dirty="0" smtClean="0"/>
          </a:p>
          <a:p>
            <a:r>
              <a:rPr lang="en-US" baseline="0" dirty="0" smtClean="0"/>
              <a:t>With the use of ADM Funds totaling $55,131.07 we will implement this program</a:t>
            </a:r>
          </a:p>
          <a:p>
            <a:r>
              <a:rPr lang="en-US" baseline="0" dirty="0" smtClean="0"/>
              <a:t>Ability to restrict access for facility use to organizations for only the time frame allotted </a:t>
            </a:r>
          </a:p>
          <a:p>
            <a:r>
              <a:rPr lang="en-US" baseline="0" dirty="0" smtClean="0"/>
              <a:t>Time stamp activity at each campus to track usage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58EB198-1B08-4FEA-86AE-ED8CC856B09D}"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070786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Old</a:t>
            </a:r>
            <a:r>
              <a:rPr lang="en-US" baseline="0" dirty="0" smtClean="0"/>
              <a:t> radiant heaters fill our gymnasiums.  Many heaters are in need of repair or replacement and the age restricts the ability to locate parts</a:t>
            </a:r>
          </a:p>
          <a:p>
            <a:r>
              <a:rPr lang="en-US" baseline="0" dirty="0" smtClean="0"/>
              <a:t> With the aging heaters and higher cost of electricity, we would be able to offset the energy expense with the addition of heat pumps and duct socks.</a:t>
            </a:r>
          </a:p>
          <a:p>
            <a:r>
              <a:rPr lang="en-US" baseline="0" dirty="0" smtClean="0"/>
              <a:t>The cost to heat would decrease and the ability to maintain humidity levels in our gyms would increase prolonging the life of our facilities.</a:t>
            </a:r>
          </a:p>
          <a:p>
            <a:r>
              <a:rPr lang="en-US" baseline="0" dirty="0" smtClean="0"/>
              <a:t>An Estimated cost of construction would total $100,000 per gym</a:t>
            </a:r>
          </a:p>
          <a:p>
            <a:endParaRPr lang="en-US" dirty="0"/>
          </a:p>
        </p:txBody>
      </p:sp>
      <p:sp>
        <p:nvSpPr>
          <p:cNvPr id="4" name="Slide Number Placeholder 3"/>
          <p:cNvSpPr>
            <a:spLocks noGrp="1"/>
          </p:cNvSpPr>
          <p:nvPr>
            <p:ph type="sldNum" sz="quarter" idx="10"/>
          </p:nvPr>
        </p:nvSpPr>
        <p:spPr/>
        <p:txBody>
          <a:bodyPr/>
          <a:lstStyle/>
          <a:p>
            <a:fld id="{158EB198-1B08-4FEA-86AE-ED8CC856B09D}"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481745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Roof Replacement at Canton Middle School</a:t>
            </a:r>
          </a:p>
          <a:p>
            <a:r>
              <a:rPr lang="en-US" dirty="0" smtClean="0"/>
              <a:t>With this</a:t>
            </a:r>
            <a:r>
              <a:rPr lang="en-US" baseline="0" dirty="0" smtClean="0"/>
              <a:t> replacement, tapered insulation was added to allow slope along with increase the efficiency of the building.</a:t>
            </a:r>
          </a:p>
          <a:p>
            <a:r>
              <a:rPr lang="en-US" baseline="0" dirty="0" smtClean="0"/>
              <a:t>Typical flat roofs hold water which increase the likelihood of leaky roofs.</a:t>
            </a:r>
          </a:p>
          <a:p>
            <a:endParaRPr lang="en-US" baseline="0" dirty="0" smtClean="0"/>
          </a:p>
          <a:p>
            <a:r>
              <a:rPr lang="en-US" baseline="0" dirty="0" smtClean="0"/>
              <a:t>Waynesville Middle School Cafeteria Roof is next on our list of roofs to replace.</a:t>
            </a:r>
            <a:endParaRPr lang="en-US" dirty="0"/>
          </a:p>
        </p:txBody>
      </p:sp>
      <p:sp>
        <p:nvSpPr>
          <p:cNvPr id="4" name="Slide Number Placeholder 3"/>
          <p:cNvSpPr>
            <a:spLocks noGrp="1"/>
          </p:cNvSpPr>
          <p:nvPr>
            <p:ph type="sldNum" sz="quarter" idx="10"/>
          </p:nvPr>
        </p:nvSpPr>
        <p:spPr/>
        <p:txBody>
          <a:bodyPr/>
          <a:lstStyle/>
          <a:p>
            <a:fld id="{158EB198-1B08-4FEA-86AE-ED8CC856B09D}"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3526717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Currently</a:t>
            </a:r>
            <a:r>
              <a:rPr lang="en-US" baseline="0" dirty="0" smtClean="0"/>
              <a:t> mulch for our playgrounds costs the school system in excess of $11,375.92 annually with the need to add mulch annually</a:t>
            </a:r>
          </a:p>
          <a:p>
            <a:r>
              <a:rPr lang="en-US" baseline="0" dirty="0" smtClean="0"/>
              <a:t>It would have cost us $10,000 for the typical mulch used on our playgrounds to put mulch on this playground</a:t>
            </a:r>
          </a:p>
          <a:p>
            <a:endParaRPr lang="en-US" baseline="0" dirty="0" smtClean="0"/>
          </a:p>
          <a:p>
            <a:r>
              <a:rPr lang="en-US" baseline="0" dirty="0" smtClean="0"/>
              <a:t>With the current guidelines we are able to replace the mulch with pea gravel at a cost of $25.00 per ton</a:t>
            </a:r>
          </a:p>
          <a:p>
            <a:r>
              <a:rPr lang="en-US" baseline="0" dirty="0" smtClean="0"/>
              <a:t>This playground cost us $9600.00 for material which equals over 380 ton of gravel or roughly 570 cubic yards </a:t>
            </a:r>
          </a:p>
          <a:p>
            <a:r>
              <a:rPr lang="en-US" baseline="0" dirty="0" smtClean="0"/>
              <a:t>The anticipated life expectancy of the pea gravel is 6-10 years </a:t>
            </a:r>
            <a:endParaRPr lang="en-US" dirty="0"/>
          </a:p>
        </p:txBody>
      </p:sp>
      <p:sp>
        <p:nvSpPr>
          <p:cNvPr id="4" name="Slide Number Placeholder 3"/>
          <p:cNvSpPr>
            <a:spLocks noGrp="1"/>
          </p:cNvSpPr>
          <p:nvPr>
            <p:ph type="sldNum" sz="quarter" idx="10"/>
          </p:nvPr>
        </p:nvSpPr>
        <p:spPr/>
        <p:txBody>
          <a:bodyPr/>
          <a:lstStyle/>
          <a:p>
            <a:fld id="{158EB198-1B08-4FEA-86AE-ED8CC856B09D}"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467216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Windows are one of our highest energy</a:t>
            </a:r>
            <a:r>
              <a:rPr lang="en-US" baseline="0" dirty="0" smtClean="0"/>
              <a:t> loss points in our buildings</a:t>
            </a:r>
          </a:p>
          <a:p>
            <a:r>
              <a:rPr lang="en-US" baseline="0" dirty="0" smtClean="0"/>
              <a:t>With the aging windows and cost of energy to maintain our facilities it is justified to maintain our windows and doors</a:t>
            </a:r>
          </a:p>
          <a:p>
            <a:r>
              <a:rPr lang="en-US" baseline="0" dirty="0" smtClean="0"/>
              <a:t>This slide shows a comparison of the windows at Meadowbrook Elementary Cafeteria</a:t>
            </a:r>
          </a:p>
          <a:p>
            <a:r>
              <a:rPr lang="en-US" baseline="0" dirty="0" smtClean="0"/>
              <a:t>The old windows appear to be hazy.  This is from a leaking seals which allows the gases to escape allowing the windows to condensate internally and cause the dirty look and making them less efficient.</a:t>
            </a:r>
          </a:p>
          <a:p>
            <a:endParaRPr lang="en-US" dirty="0"/>
          </a:p>
        </p:txBody>
      </p:sp>
      <p:sp>
        <p:nvSpPr>
          <p:cNvPr id="4" name="Slide Number Placeholder 3"/>
          <p:cNvSpPr>
            <a:spLocks noGrp="1"/>
          </p:cNvSpPr>
          <p:nvPr>
            <p:ph type="sldNum" sz="quarter" idx="10"/>
          </p:nvPr>
        </p:nvSpPr>
        <p:spPr/>
        <p:txBody>
          <a:bodyPr/>
          <a:lstStyle/>
          <a:p>
            <a:fld id="{158EB198-1B08-4FEA-86AE-ED8CC856B09D}"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1719005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snap</a:t>
            </a:r>
            <a:r>
              <a:rPr lang="en-US" baseline="0" dirty="0" smtClean="0"/>
              <a:t> shot of </a:t>
            </a:r>
            <a:r>
              <a:rPr lang="en-US" baseline="0" dirty="0" err="1" smtClean="0"/>
              <a:t>Junaluska</a:t>
            </a:r>
            <a:r>
              <a:rPr lang="en-US" baseline="0" dirty="0" smtClean="0"/>
              <a:t> Elementary Cafeteria.  With the increased population and the need to make this cafeteria more efficient, we are looking at the possibility of replacing these tables and chairs with tables and attached stools to help make the space for efficient.  With the replacement we would be able to increase lunch room sizes, maintain student oversight, allowing teachers to keep their students in one general area rather than spread out.  Increase the amount of students this cafeteria will hold during a lunch period.</a:t>
            </a:r>
          </a:p>
          <a:p>
            <a:r>
              <a:rPr lang="en-US" baseline="0" dirty="0" smtClean="0"/>
              <a:t>The New tables budget cost is $1300.00 per table.	Budget cost to replace all the tables is $35,000  </a:t>
            </a:r>
          </a:p>
          <a:p>
            <a:r>
              <a:rPr lang="en-US" baseline="0" dirty="0" smtClean="0"/>
              <a:t>This equals approximately 27 tables and 324 seats</a:t>
            </a:r>
            <a:endParaRPr lang="en-US" dirty="0"/>
          </a:p>
        </p:txBody>
      </p:sp>
      <p:sp>
        <p:nvSpPr>
          <p:cNvPr id="4" name="Slide Number Placeholder 3"/>
          <p:cNvSpPr>
            <a:spLocks noGrp="1"/>
          </p:cNvSpPr>
          <p:nvPr>
            <p:ph type="sldNum" sz="quarter" idx="10"/>
          </p:nvPr>
        </p:nvSpPr>
        <p:spPr/>
        <p:txBody>
          <a:bodyPr/>
          <a:lstStyle/>
          <a:p>
            <a:fld id="{158EB198-1B08-4FEA-86AE-ED8CC856B09D}"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1444610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 additional funds</a:t>
            </a:r>
            <a:r>
              <a:rPr lang="en-US" baseline="0" dirty="0" smtClean="0"/>
              <a:t> from our capital we would be able to replace an activity  bus annually.  Currently our activity buses are on average 20 years old.  With the increased age and high mileage the maintenance cost are higher to maintain these vehicles. </a:t>
            </a:r>
          </a:p>
          <a:p>
            <a:r>
              <a:rPr lang="en-US" baseline="0" dirty="0" smtClean="0"/>
              <a:t>The cameras will increase security for faculty and students</a:t>
            </a:r>
          </a:p>
          <a:p>
            <a:r>
              <a:rPr lang="en-US" baseline="0" dirty="0" smtClean="0"/>
              <a:t>The Yellow Bus was Manufactured in Nov 1993  This Bus is 22 years old  This bus was actually taking players to a game at the time of the picture.</a:t>
            </a:r>
          </a:p>
          <a:p>
            <a:r>
              <a:rPr lang="en-US" baseline="0" dirty="0" smtClean="0"/>
              <a:t>The White Bus was Manufactured in Nov 1992  This Bus is 23 years old</a:t>
            </a:r>
          </a:p>
          <a:p>
            <a:endParaRPr lang="en-US" dirty="0"/>
          </a:p>
        </p:txBody>
      </p:sp>
      <p:sp>
        <p:nvSpPr>
          <p:cNvPr id="4" name="Slide Number Placeholder 3"/>
          <p:cNvSpPr>
            <a:spLocks noGrp="1"/>
          </p:cNvSpPr>
          <p:nvPr>
            <p:ph type="sldNum" sz="quarter" idx="10"/>
          </p:nvPr>
        </p:nvSpPr>
        <p:spPr/>
        <p:txBody>
          <a:bodyPr/>
          <a:lstStyle/>
          <a:p>
            <a:fld id="{158EB198-1B08-4FEA-86AE-ED8CC856B09D}"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3816697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spread sheet of current expenditures for the capital</a:t>
            </a:r>
            <a:r>
              <a:rPr lang="en-US" baseline="0" dirty="0" smtClean="0"/>
              <a:t> funds currently allocated.</a:t>
            </a:r>
            <a:endParaRPr lang="en-US" dirty="0"/>
          </a:p>
        </p:txBody>
      </p:sp>
      <p:sp>
        <p:nvSpPr>
          <p:cNvPr id="4" name="Slide Number Placeholder 3"/>
          <p:cNvSpPr>
            <a:spLocks noGrp="1"/>
          </p:cNvSpPr>
          <p:nvPr>
            <p:ph type="sldNum" sz="quarter" idx="10"/>
          </p:nvPr>
        </p:nvSpPr>
        <p:spPr/>
        <p:txBody>
          <a:bodyPr/>
          <a:lstStyle/>
          <a:p>
            <a:fld id="{158EB198-1B08-4FEA-86AE-ED8CC856B09D}"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882542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4/14/2016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4/14/2016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4/14/2016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4/14/2016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4/14/2016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4/14/2016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1FAA6B6-10E5-4810-BC9F-DA72D8452E73}" type="datetime1">
              <a:rPr lang="en-US" smtClean="0"/>
              <a:pPr/>
              <a:t>4/14/2016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4/14/2016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4/14/2016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714818-984F-4759-BF72-A33BDC1963BD}" type="datetime1">
              <a:rPr lang="en-US" smtClean="0"/>
              <a:pPr/>
              <a:t>4/14/2016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A7E191-5F94-4FC1-B823-BD7CABF7FA06}" type="datetime1">
              <a:rPr lang="en-US" smtClean="0"/>
              <a:pPr/>
              <a:t>4/14/2016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FD9D02-426E-46C9-9EE9-0DE1EF8B2838}" type="datetime1">
              <a:rPr lang="en-US" smtClean="0"/>
              <a:pPr/>
              <a:t>4/14/2016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4/14/2016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4/14/2016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5C4C28-BD4B-4892-9A2D-6E19BD753A9A}" type="datetime1">
              <a:rPr lang="en-US" smtClean="0"/>
              <a:pPr/>
              <a:t>4/14/2016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5248"/>
            <a:ext cx="7772400" cy="978408"/>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685800" y="3352800"/>
            <a:ext cx="7772400" cy="877824"/>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E30E2307-1E40-4E12-8716-25BFDA8E7013}" type="datetime1">
              <a:rPr lang="en-US" smtClean="0">
                <a:solidFill>
                  <a:prstClr val="white">
                    <a:tint val="75000"/>
                  </a:prstClr>
                </a:solidFill>
              </a:rPr>
              <a:pPr/>
              <a:t>4/14/2016</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C1F5A0A-F6FC-4FFD-9B49-0DA8697211D9}"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9812387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685800" y="1869141"/>
            <a:ext cx="7770813" cy="425702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1FD9D02-426E-46C9-9EE9-0DE1EF8B2838}" type="datetime1">
              <a:rPr lang="en-US" smtClean="0">
                <a:solidFill>
                  <a:prstClr val="white">
                    <a:tint val="75000"/>
                  </a:prstClr>
                </a:solidFill>
              </a:rPr>
              <a:pPr/>
              <a:t>4/14/2016</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4092030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67200"/>
            <a:ext cx="7772400" cy="977153"/>
          </a:xfrm>
        </p:spPr>
        <p:txBody>
          <a:bodyPr anchor="b" anchorCtr="0">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685799" y="5257800"/>
            <a:ext cx="7770813" cy="874058"/>
          </a:xfrm>
        </p:spPr>
        <p:txBody>
          <a:bodyPr>
            <a:normAutofit/>
          </a:bodyPr>
          <a:lstStyle>
            <a:lvl1pPr marL="0" indent="0" algn="ctr">
              <a:spcBef>
                <a:spcPts val="30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9D1D110F-3F4E-48D9-B8AA-5D0E825AFDBA}" type="datetime1">
              <a:rPr lang="en-US" smtClean="0">
                <a:solidFill>
                  <a:prstClr val="white">
                    <a:tint val="75000"/>
                  </a:prstClr>
                </a:solidFill>
              </a:rPr>
              <a:pPr/>
              <a:t>4/14/2016</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solidFill>
                  <a:prstClr val="white">
                    <a:tint val="75000"/>
                  </a:prstClr>
                </a:solidFill>
              </a:rPr>
              <a:pPr/>
              <a:t>‹#›</a:t>
            </a:fld>
            <a:endParaRPr lang="en-US" dirty="0">
              <a:solidFill>
                <a:prstClr val="white">
                  <a:tint val="75000"/>
                </a:prstClr>
              </a:solidFill>
            </a:endParaRPr>
          </a:p>
        </p:txBody>
      </p:sp>
      <p:sp>
        <p:nvSpPr>
          <p:cNvPr id="8" name="Picture Placeholder 7"/>
          <p:cNvSpPr>
            <a:spLocks noGrp="1"/>
          </p:cNvSpPr>
          <p:nvPr>
            <p:ph type="pic" sz="quarter" idx="13"/>
          </p:nvPr>
        </p:nvSpPr>
        <p:spPr>
          <a:xfrm rot="21540000">
            <a:off x="2056196" y="424650"/>
            <a:ext cx="5031609" cy="337580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a:buFont typeface="Arial" pitchFamily="34" charset="0"/>
              <a:buNone/>
              <a:defRPr/>
            </a:lvl1pPr>
          </a:lstStyle>
          <a:p>
            <a:r>
              <a:rPr lang="en-US" dirty="0" smtClean="0"/>
              <a:t>Drag picture to placeholder or click icon to add</a:t>
            </a:r>
            <a:endParaRPr dirty="0"/>
          </a:p>
        </p:txBody>
      </p:sp>
    </p:spTree>
    <p:extLst>
      <p:ext uri="{BB962C8B-B14F-4D97-AF65-F5344CB8AC3E}">
        <p14:creationId xmlns:p14="http://schemas.microsoft.com/office/powerpoint/2010/main" val="3073491019"/>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0813" cy="1743075"/>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85800" y="2756647"/>
            <a:ext cx="7770813" cy="1281953"/>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solidFill>
                  <a:prstClr val="white">
                    <a:tint val="75000"/>
                  </a:prstClr>
                </a:solidFill>
              </a:rPr>
              <a:pPr/>
              <a:t>4/14/2016</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1809233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p>
            <a:r>
              <a:rPr lang="en-US" smtClean="0"/>
              <a:t>Click to edit Master title style</a:t>
            </a:r>
            <a:endParaRPr/>
          </a:p>
        </p:txBody>
      </p:sp>
      <p:sp>
        <p:nvSpPr>
          <p:cNvPr id="3" name="Content Placeholder 2"/>
          <p:cNvSpPr>
            <a:spLocks noGrp="1"/>
          </p:cNvSpPr>
          <p:nvPr>
            <p:ph sz="half" idx="1"/>
          </p:nvPr>
        </p:nvSpPr>
        <p:spPr>
          <a:xfrm>
            <a:off x="685800" y="1760538"/>
            <a:ext cx="3611880" cy="4365625"/>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44733" y="1760538"/>
            <a:ext cx="3611880" cy="4365625"/>
          </a:xfrm>
        </p:spPr>
        <p:txBody>
          <a:bodyPr>
            <a:normAutofit/>
          </a:bodyPr>
          <a:lstStyle>
            <a:lvl1pPr>
              <a:defRPr sz="2200"/>
            </a:lvl1pPr>
            <a:lvl2pPr>
              <a:defRPr sz="2000"/>
            </a:lvl2pPr>
            <a:lvl3pPr>
              <a:defRPr sz="2000"/>
            </a:lvl3pPr>
            <a:lvl4pPr>
              <a:defRPr sz="2000"/>
            </a:lvl4pPr>
            <a:lvl5pPr>
              <a:defRPr sz="20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1FAA6B6-10E5-4810-BC9F-DA72D8452E73}" type="datetime1">
              <a:rPr lang="en-US" smtClean="0">
                <a:solidFill>
                  <a:prstClr val="white">
                    <a:tint val="75000"/>
                  </a:prstClr>
                </a:solidFill>
              </a:rPr>
              <a:pPr/>
              <a:t>4/14/2016</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87D7A59-36E2-48B9-B146-C1E59501F63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9338056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45526"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45526"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D18D072-EF12-4AA2-BD71-ABC68B06D0E2}" type="datetime1">
              <a:rPr lang="en-US" smtClean="0">
                <a:solidFill>
                  <a:prstClr val="white">
                    <a:tint val="75000"/>
                  </a:prstClr>
                </a:solidFill>
              </a:rPr>
              <a:pPr/>
              <a:t>4/14/2016</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687D7A59-36E2-48B9-B146-C1E59501F63F}" type="slidenum">
              <a:rPr lang="en-US" smtClean="0">
                <a:solidFill>
                  <a:prstClr val="white">
                    <a:tint val="75000"/>
                  </a:prstClr>
                </a:solidFill>
              </a:rPr>
              <a:pPr/>
              <a:t>‹#›</a:t>
            </a:fld>
            <a:endParaRPr lang="en-US" dirty="0">
              <a:solidFill>
                <a:prstClr val="white">
                  <a:tint val="75000"/>
                </a:prstClr>
              </a:solidFill>
            </a:endParaRPr>
          </a:p>
        </p:txBody>
      </p:sp>
      <p:cxnSp>
        <p:nvCxnSpPr>
          <p:cNvPr id="11" name="Straight Connector 10"/>
          <p:cNvCxnSpPr/>
          <p:nvPr/>
        </p:nvCxnSpPr>
        <p:spPr>
          <a:xfrm>
            <a:off x="786205"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36966"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71006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8CDBF60-6CC3-4B74-A60D-3486985E4346}" type="datetime1">
              <a:rPr lang="en-US" smtClean="0">
                <a:solidFill>
                  <a:prstClr val="white">
                    <a:tint val="75000"/>
                  </a:prstClr>
                </a:solidFill>
              </a:rPr>
              <a:pPr/>
              <a:t>4/14/2016</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87D7A59-36E2-48B9-B146-C1E59501F63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818268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4/14/2016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714818-984F-4759-BF72-A33BDC1963BD}" type="datetime1">
              <a:rPr lang="en-US" smtClean="0">
                <a:solidFill>
                  <a:prstClr val="white">
                    <a:tint val="75000"/>
                  </a:prstClr>
                </a:solidFill>
              </a:rPr>
              <a:pPr/>
              <a:t>4/14/2016</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687D7A59-36E2-48B9-B146-C1E59501F63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318841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5" y="971550"/>
            <a:ext cx="3657600" cy="1162050"/>
          </a:xfrm>
        </p:spPr>
        <p:txBody>
          <a:bodyPr anchor="b">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4800600" y="457200"/>
            <a:ext cx="3657600" cy="56689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5" y="2133601"/>
            <a:ext cx="3657600" cy="3581400"/>
          </a:xfrm>
        </p:spPr>
        <p:txBody>
          <a:bodyPr>
            <a:normAutofit/>
          </a:bodyPr>
          <a:lstStyle>
            <a:lvl1pPr marL="0" indent="0">
              <a:spcBef>
                <a:spcPts val="10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A7E191-5F94-4FC1-B823-BD7CABF7FA06}" type="datetime1">
              <a:rPr lang="en-US" smtClean="0">
                <a:solidFill>
                  <a:prstClr val="white">
                    <a:tint val="75000"/>
                  </a:prstClr>
                </a:solidFill>
              </a:rPr>
              <a:pPr/>
              <a:t>4/14/2016</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87D7A59-36E2-48B9-B146-C1E59501F63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3790798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5082" y="969264"/>
            <a:ext cx="3657600" cy="1161288"/>
          </a:xfrm>
        </p:spPr>
        <p:txBody>
          <a:bodyPr anchor="b">
            <a:noAutofit/>
          </a:bodyPr>
          <a:lstStyle>
            <a:lvl1pPr algn="l">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63388" y="510988"/>
            <a:ext cx="3657600" cy="5553636"/>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4799853" y="2130552"/>
            <a:ext cx="3657600" cy="3584448"/>
          </a:xfrm>
        </p:spPr>
        <p:txBody>
          <a:bodyPr vert="horz" lIns="91440" tIns="45720" rIns="91440" bIns="45720" rtlCol="0">
            <a:normAutofit/>
          </a:bodyPr>
          <a:lstStyle>
            <a:lvl1pPr marL="0" indent="0">
              <a:spcBef>
                <a:spcPts val="10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solidFill>
                  <a:prstClr val="white">
                    <a:tint val="75000"/>
                  </a:prstClr>
                </a:solidFill>
              </a:rPr>
              <a:pPr/>
              <a:t>4/14/2016</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87D7A59-36E2-48B9-B146-C1E59501F63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0737881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51376"/>
            <a:ext cx="7776882" cy="1014984"/>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1828800" y="457199"/>
            <a:ext cx="5486400" cy="3644153"/>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9D1D110F-3F4E-48D9-B8AA-5D0E825AFDBA}" type="datetime1">
              <a:rPr lang="en-US" smtClean="0">
                <a:solidFill>
                  <a:prstClr val="white">
                    <a:tint val="75000"/>
                  </a:prstClr>
                </a:solidFill>
              </a:rPr>
              <a:pPr/>
              <a:t>4/14/2016</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190D9BD3-E57B-4194-A545-2804EB95D97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46208207"/>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toryboard">
    <p:spTree>
      <p:nvGrpSpPr>
        <p:cNvPr id="1" name=""/>
        <p:cNvGrpSpPr/>
        <p:nvPr/>
      </p:nvGrpSpPr>
      <p:grpSpPr>
        <a:xfrm>
          <a:off x="0" y="0"/>
          <a:ext cx="0" cy="0"/>
          <a:chOff x="0" y="0"/>
          <a:chExt cx="0" cy="0"/>
        </a:xfrm>
      </p:grpSpPr>
      <p:sp>
        <p:nvSpPr>
          <p:cNvPr id="2" name="Title 1"/>
          <p:cNvSpPr>
            <a:spLocks noGrp="1"/>
          </p:cNvSpPr>
          <p:nvPr>
            <p:ph type="title"/>
          </p:nvPr>
        </p:nvSpPr>
        <p:spPr>
          <a:xfrm>
            <a:off x="685800" y="4155141"/>
            <a:ext cx="7776882" cy="1013011"/>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8580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9D1D110F-3F4E-48D9-B8AA-5D0E825AFDBA}" type="datetime1">
              <a:rPr lang="en-US" smtClean="0">
                <a:solidFill>
                  <a:prstClr val="white">
                    <a:tint val="75000"/>
                  </a:prstClr>
                </a:solidFill>
              </a:rPr>
              <a:pPr/>
              <a:t>4/14/2016</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87D7A59-36E2-48B9-B146-C1E59501F63F}" type="slidenum">
              <a:rPr lang="en-US" smtClean="0">
                <a:solidFill>
                  <a:prstClr val="white">
                    <a:tint val="75000"/>
                  </a:prstClr>
                </a:solidFill>
              </a:rPr>
              <a:pPr/>
              <a:t>‹#›</a:t>
            </a:fld>
            <a:endParaRPr lang="en-US" dirty="0">
              <a:solidFill>
                <a:prstClr val="white">
                  <a:tint val="75000"/>
                </a:prstClr>
              </a:solidFill>
            </a:endParaRPr>
          </a:p>
        </p:txBody>
      </p:sp>
      <p:sp>
        <p:nvSpPr>
          <p:cNvPr id="11" name="Picture Placeholder 2"/>
          <p:cNvSpPr>
            <a:spLocks noGrp="1"/>
          </p:cNvSpPr>
          <p:nvPr>
            <p:ph type="pic" idx="13"/>
          </p:nvPr>
        </p:nvSpPr>
        <p:spPr>
          <a:xfrm>
            <a:off x="68580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16" name="Picture Placeholder 2"/>
          <p:cNvSpPr>
            <a:spLocks noGrp="1"/>
          </p:cNvSpPr>
          <p:nvPr>
            <p:ph type="pic" idx="14"/>
          </p:nvPr>
        </p:nvSpPr>
        <p:spPr>
          <a:xfrm>
            <a:off x="341249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17" name="Picture Placeholder 2"/>
          <p:cNvSpPr>
            <a:spLocks noGrp="1"/>
          </p:cNvSpPr>
          <p:nvPr>
            <p:ph type="pic" idx="15"/>
          </p:nvPr>
        </p:nvSpPr>
        <p:spPr>
          <a:xfrm>
            <a:off x="341249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18" name="Picture Placeholder 2"/>
          <p:cNvSpPr>
            <a:spLocks noGrp="1"/>
          </p:cNvSpPr>
          <p:nvPr>
            <p:ph type="pic" idx="16"/>
          </p:nvPr>
        </p:nvSpPr>
        <p:spPr>
          <a:xfrm>
            <a:off x="613918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19" name="Picture Placeholder 2"/>
          <p:cNvSpPr>
            <a:spLocks noGrp="1"/>
          </p:cNvSpPr>
          <p:nvPr>
            <p:ph type="pic" idx="17"/>
          </p:nvPr>
        </p:nvSpPr>
        <p:spPr>
          <a:xfrm>
            <a:off x="613918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extLst>
      <p:ext uri="{BB962C8B-B14F-4D97-AF65-F5344CB8AC3E}">
        <p14:creationId xmlns:p14="http://schemas.microsoft.com/office/powerpoint/2010/main" val="125533169"/>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5CFCF5A-EA79-452C-A52C-1A2668C2E7DF}" type="datetime1">
              <a:rPr lang="en-US" smtClean="0">
                <a:solidFill>
                  <a:prstClr val="white">
                    <a:tint val="75000"/>
                  </a:prstClr>
                </a:solidFill>
              </a:rPr>
              <a:pPr/>
              <a:t>4/14/2016</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2306391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3400"/>
            <a:ext cx="1600200" cy="55927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3400"/>
            <a:ext cx="6019800" cy="55927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E5C4C28-BD4B-4892-9A2D-6E19BD753A9A}" type="datetime1">
              <a:rPr lang="en-US" smtClean="0">
                <a:solidFill>
                  <a:prstClr val="white">
                    <a:tint val="75000"/>
                  </a:prstClr>
                </a:solidFill>
              </a:rPr>
              <a:pPr/>
              <a:t>4/14/2016</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7564055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0E2307-1E40-4E12-8716-25BFDA8E7013}" type="datetime1">
              <a:rPr lang="en-US" smtClean="0"/>
              <a:pPr/>
              <a:t>4/14/2016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dirty="0"/>
          </a:p>
        </p:txBody>
      </p:sp>
    </p:spTree>
    <p:extLst>
      <p:ext uri="{BB962C8B-B14F-4D97-AF65-F5344CB8AC3E}">
        <p14:creationId xmlns:p14="http://schemas.microsoft.com/office/powerpoint/2010/main" val="14443304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4/14/2016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dirty="0"/>
          </a:p>
        </p:txBody>
      </p:sp>
    </p:spTree>
    <p:extLst>
      <p:ext uri="{BB962C8B-B14F-4D97-AF65-F5344CB8AC3E}">
        <p14:creationId xmlns:p14="http://schemas.microsoft.com/office/powerpoint/2010/main" val="26640476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4/14/2016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dirty="0"/>
          </a:p>
        </p:txBody>
      </p:sp>
    </p:spTree>
    <p:extLst>
      <p:ext uri="{BB962C8B-B14F-4D97-AF65-F5344CB8AC3E}">
        <p14:creationId xmlns:p14="http://schemas.microsoft.com/office/powerpoint/2010/main" val="4090132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1FAA6B6-10E5-4810-BC9F-DA72D8452E73}" type="datetime1">
              <a:rPr lang="en-US" smtClean="0"/>
              <a:pPr/>
              <a:t>4/14/2016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4/14/2016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dirty="0"/>
          </a:p>
        </p:txBody>
      </p:sp>
    </p:spTree>
    <p:extLst>
      <p:ext uri="{BB962C8B-B14F-4D97-AF65-F5344CB8AC3E}">
        <p14:creationId xmlns:p14="http://schemas.microsoft.com/office/powerpoint/2010/main" val="15840648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18D072-EF12-4AA2-BD71-ABC68B06D0E2}" type="datetime1">
              <a:rPr lang="en-US" smtClean="0"/>
              <a:pPr/>
              <a:t>4/14/2016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dirty="0"/>
          </a:p>
        </p:txBody>
      </p:sp>
    </p:spTree>
    <p:extLst>
      <p:ext uri="{BB962C8B-B14F-4D97-AF65-F5344CB8AC3E}">
        <p14:creationId xmlns:p14="http://schemas.microsoft.com/office/powerpoint/2010/main" val="29412282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4/14/2016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dirty="0"/>
          </a:p>
        </p:txBody>
      </p:sp>
    </p:spTree>
    <p:extLst>
      <p:ext uri="{BB962C8B-B14F-4D97-AF65-F5344CB8AC3E}">
        <p14:creationId xmlns:p14="http://schemas.microsoft.com/office/powerpoint/2010/main" val="1067859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714818-984F-4759-BF72-A33BDC1963BD}" type="datetime1">
              <a:rPr lang="en-US" smtClean="0"/>
              <a:pPr/>
              <a:t>4/14/2016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dirty="0"/>
          </a:p>
        </p:txBody>
      </p:sp>
    </p:spTree>
    <p:extLst>
      <p:ext uri="{BB962C8B-B14F-4D97-AF65-F5344CB8AC3E}">
        <p14:creationId xmlns:p14="http://schemas.microsoft.com/office/powerpoint/2010/main" val="21096109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A7E191-5F94-4FC1-B823-BD7CABF7FA06}" type="datetime1">
              <a:rPr lang="en-US" smtClean="0"/>
              <a:pPr/>
              <a:t>4/14/2016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dirty="0"/>
          </a:p>
        </p:txBody>
      </p:sp>
    </p:spTree>
    <p:extLst>
      <p:ext uri="{BB962C8B-B14F-4D97-AF65-F5344CB8AC3E}">
        <p14:creationId xmlns:p14="http://schemas.microsoft.com/office/powerpoint/2010/main" val="30274126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4/14/2016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dirty="0"/>
          </a:p>
        </p:txBody>
      </p:sp>
    </p:spTree>
    <p:extLst>
      <p:ext uri="{BB962C8B-B14F-4D97-AF65-F5344CB8AC3E}">
        <p14:creationId xmlns:p14="http://schemas.microsoft.com/office/powerpoint/2010/main" val="24193569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4/14/2016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dirty="0"/>
          </a:p>
        </p:txBody>
      </p:sp>
    </p:spTree>
    <p:extLst>
      <p:ext uri="{BB962C8B-B14F-4D97-AF65-F5344CB8AC3E}">
        <p14:creationId xmlns:p14="http://schemas.microsoft.com/office/powerpoint/2010/main" val="1908629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4/14/2016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dirty="0"/>
          </a:p>
        </p:txBody>
      </p:sp>
    </p:spTree>
    <p:extLst>
      <p:ext uri="{BB962C8B-B14F-4D97-AF65-F5344CB8AC3E}">
        <p14:creationId xmlns:p14="http://schemas.microsoft.com/office/powerpoint/2010/main" val="34192779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51405A-2E7F-4D89-B8B6-3EAA325C0EA6}" type="datetimeFigureOut">
              <a:rPr lang="en-US" smtClean="0">
                <a:solidFill>
                  <a:prstClr val="black">
                    <a:tint val="75000"/>
                  </a:prstClr>
                </a:solidFill>
              </a:rPr>
              <a:pPr/>
              <a:t>4/14/2016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A3742F-58A8-4DBC-AC46-DD19FE4CD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3303084"/>
      </p:ext>
    </p:extLst>
  </p:cSld>
  <p:clrMapOvr>
    <a:masterClrMapping/>
  </p:clrMapOvr>
  <mc:AlternateContent xmlns:mc="http://schemas.openxmlformats.org/markup-compatibility/2006" xmlns:p14="http://schemas.microsoft.com/office/powerpoint/2010/main">
    <mc:Choice Requires="p14">
      <p:transition p14:dur="10" advClick="0" advTm="1000">
        <p:split orient="vert"/>
      </p:transition>
    </mc:Choice>
    <mc:Fallback xmlns="">
      <p:transition advClick="0" advTm="1000">
        <p:split orient="vert"/>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51405A-2E7F-4D89-B8B6-3EAA325C0EA6}" type="datetimeFigureOut">
              <a:rPr lang="en-US" smtClean="0">
                <a:solidFill>
                  <a:prstClr val="black">
                    <a:tint val="75000"/>
                  </a:prstClr>
                </a:solidFill>
              </a:rPr>
              <a:pPr/>
              <a:t>4/14/2016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A3742F-58A8-4DBC-AC46-DD19FE4CD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7054846"/>
      </p:ext>
    </p:extLst>
  </p:cSld>
  <p:clrMapOvr>
    <a:masterClrMapping/>
  </p:clrMapOvr>
  <mc:AlternateContent xmlns:mc="http://schemas.openxmlformats.org/markup-compatibility/2006" xmlns:p14="http://schemas.microsoft.com/office/powerpoint/2010/main">
    <mc:Choice Requires="p14">
      <p:transition p14:dur="10" advClick="0" advTm="1000">
        <p:split orient="vert"/>
      </p:transition>
    </mc:Choice>
    <mc:Fallback xmlns="">
      <p:transition advClick="0" advTm="100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4/14/2016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51405A-2E7F-4D89-B8B6-3EAA325C0EA6}" type="datetimeFigureOut">
              <a:rPr lang="en-US" smtClean="0">
                <a:solidFill>
                  <a:prstClr val="black">
                    <a:tint val="75000"/>
                  </a:prstClr>
                </a:solidFill>
              </a:rPr>
              <a:pPr/>
              <a:t>4/14/2016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A3742F-58A8-4DBC-AC46-DD19FE4CD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598810"/>
      </p:ext>
    </p:extLst>
  </p:cSld>
  <p:clrMapOvr>
    <a:masterClrMapping/>
  </p:clrMapOvr>
  <mc:AlternateContent xmlns:mc="http://schemas.openxmlformats.org/markup-compatibility/2006" xmlns:p14="http://schemas.microsoft.com/office/powerpoint/2010/main">
    <mc:Choice Requires="p14">
      <p:transition p14:dur="10" advClick="0" advTm="1000">
        <p:split orient="vert"/>
      </p:transition>
    </mc:Choice>
    <mc:Fallback xmlns="">
      <p:transition advClick="0" advTm="1000">
        <p:split orient="vert"/>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51405A-2E7F-4D89-B8B6-3EAA325C0EA6}" type="datetimeFigureOut">
              <a:rPr lang="en-US" smtClean="0">
                <a:solidFill>
                  <a:prstClr val="black">
                    <a:tint val="75000"/>
                  </a:prstClr>
                </a:solidFill>
              </a:rPr>
              <a:pPr/>
              <a:t>4/14/2016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CA3742F-58A8-4DBC-AC46-DD19FE4CD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7121225"/>
      </p:ext>
    </p:extLst>
  </p:cSld>
  <p:clrMapOvr>
    <a:masterClrMapping/>
  </p:clrMapOvr>
  <mc:AlternateContent xmlns:mc="http://schemas.openxmlformats.org/markup-compatibility/2006" xmlns:p14="http://schemas.microsoft.com/office/powerpoint/2010/main">
    <mc:Choice Requires="p14">
      <p:transition p14:dur="10" advClick="0" advTm="1000">
        <p:split orient="vert"/>
      </p:transition>
    </mc:Choice>
    <mc:Fallback xmlns="">
      <p:transition advClick="0" advTm="1000">
        <p:split orient="vert"/>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51405A-2E7F-4D89-B8B6-3EAA325C0EA6}" type="datetimeFigureOut">
              <a:rPr lang="en-US" smtClean="0">
                <a:solidFill>
                  <a:prstClr val="black">
                    <a:tint val="75000"/>
                  </a:prstClr>
                </a:solidFill>
              </a:rPr>
              <a:pPr/>
              <a:t>4/14/2016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CA3742F-58A8-4DBC-AC46-DD19FE4CD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324916"/>
      </p:ext>
    </p:extLst>
  </p:cSld>
  <p:clrMapOvr>
    <a:masterClrMapping/>
  </p:clrMapOvr>
  <mc:AlternateContent xmlns:mc="http://schemas.openxmlformats.org/markup-compatibility/2006" xmlns:p14="http://schemas.microsoft.com/office/powerpoint/2010/main">
    <mc:Choice Requires="p14">
      <p:transition p14:dur="10" advClick="0" advTm="1000">
        <p:split orient="vert"/>
      </p:transition>
    </mc:Choice>
    <mc:Fallback xmlns="">
      <p:transition advClick="0" advTm="1000">
        <p:split orient="vert"/>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51405A-2E7F-4D89-B8B6-3EAA325C0EA6}" type="datetimeFigureOut">
              <a:rPr lang="en-US" smtClean="0">
                <a:solidFill>
                  <a:prstClr val="black">
                    <a:tint val="75000"/>
                  </a:prstClr>
                </a:solidFill>
              </a:rPr>
              <a:pPr/>
              <a:t>4/14/2016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CA3742F-58A8-4DBC-AC46-DD19FE4CD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814417"/>
      </p:ext>
    </p:extLst>
  </p:cSld>
  <p:clrMapOvr>
    <a:masterClrMapping/>
  </p:clrMapOvr>
  <mc:AlternateContent xmlns:mc="http://schemas.openxmlformats.org/markup-compatibility/2006" xmlns:p14="http://schemas.microsoft.com/office/powerpoint/2010/main">
    <mc:Choice Requires="p14">
      <p:transition p14:dur="10" advClick="0" advTm="1000">
        <p:split orient="vert"/>
      </p:transition>
    </mc:Choice>
    <mc:Fallback xmlns="">
      <p:transition advClick="0" advTm="1000">
        <p:split orient="vert"/>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51405A-2E7F-4D89-B8B6-3EAA325C0EA6}" type="datetimeFigureOut">
              <a:rPr lang="en-US" smtClean="0">
                <a:solidFill>
                  <a:prstClr val="black">
                    <a:tint val="75000"/>
                  </a:prstClr>
                </a:solidFill>
              </a:rPr>
              <a:pPr/>
              <a:t>4/14/2016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CA3742F-58A8-4DBC-AC46-DD19FE4CD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920925"/>
      </p:ext>
    </p:extLst>
  </p:cSld>
  <p:clrMapOvr>
    <a:masterClrMapping/>
  </p:clrMapOvr>
  <mc:AlternateContent xmlns:mc="http://schemas.openxmlformats.org/markup-compatibility/2006" xmlns:p14="http://schemas.microsoft.com/office/powerpoint/2010/main">
    <mc:Choice Requires="p14">
      <p:transition p14:dur="10" advClick="0" advTm="1000">
        <p:split orient="vert"/>
      </p:transition>
    </mc:Choice>
    <mc:Fallback xmlns="">
      <p:transition advClick="0" advTm="1000">
        <p:split orient="vert"/>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51405A-2E7F-4D89-B8B6-3EAA325C0EA6}" type="datetimeFigureOut">
              <a:rPr lang="en-US" smtClean="0">
                <a:solidFill>
                  <a:prstClr val="black">
                    <a:tint val="75000"/>
                  </a:prstClr>
                </a:solidFill>
              </a:rPr>
              <a:pPr/>
              <a:t>4/14/2016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CA3742F-58A8-4DBC-AC46-DD19FE4CD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9454930"/>
      </p:ext>
    </p:extLst>
  </p:cSld>
  <p:clrMapOvr>
    <a:masterClrMapping/>
  </p:clrMapOvr>
  <mc:AlternateContent xmlns:mc="http://schemas.openxmlformats.org/markup-compatibility/2006" xmlns:p14="http://schemas.microsoft.com/office/powerpoint/2010/main">
    <mc:Choice Requires="p14">
      <p:transition p14:dur="10" advClick="0" advTm="1000">
        <p:split orient="vert"/>
      </p:transition>
    </mc:Choice>
    <mc:Fallback xmlns="">
      <p:transition advClick="0" advTm="1000">
        <p:split orient="vert"/>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51405A-2E7F-4D89-B8B6-3EAA325C0EA6}" type="datetimeFigureOut">
              <a:rPr lang="en-US" smtClean="0">
                <a:solidFill>
                  <a:prstClr val="black">
                    <a:tint val="75000"/>
                  </a:prstClr>
                </a:solidFill>
              </a:rPr>
              <a:pPr/>
              <a:t>4/14/2016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CA3742F-58A8-4DBC-AC46-DD19FE4CD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729747"/>
      </p:ext>
    </p:extLst>
  </p:cSld>
  <p:clrMapOvr>
    <a:masterClrMapping/>
  </p:clrMapOvr>
  <mc:AlternateContent xmlns:mc="http://schemas.openxmlformats.org/markup-compatibility/2006" xmlns:p14="http://schemas.microsoft.com/office/powerpoint/2010/main">
    <mc:Choice Requires="p14">
      <p:transition p14:dur="10" advClick="0" advTm="1000">
        <p:split orient="vert"/>
      </p:transition>
    </mc:Choice>
    <mc:Fallback xmlns="">
      <p:transition advClick="0" advTm="1000">
        <p:split orient="vert"/>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51405A-2E7F-4D89-B8B6-3EAA325C0EA6}" type="datetimeFigureOut">
              <a:rPr lang="en-US" smtClean="0">
                <a:solidFill>
                  <a:prstClr val="black">
                    <a:tint val="75000"/>
                  </a:prstClr>
                </a:solidFill>
              </a:rPr>
              <a:pPr/>
              <a:t>4/14/2016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A3742F-58A8-4DBC-AC46-DD19FE4CD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9529336"/>
      </p:ext>
    </p:extLst>
  </p:cSld>
  <p:clrMapOvr>
    <a:masterClrMapping/>
  </p:clrMapOvr>
  <mc:AlternateContent xmlns:mc="http://schemas.openxmlformats.org/markup-compatibility/2006" xmlns:p14="http://schemas.microsoft.com/office/powerpoint/2010/main">
    <mc:Choice Requires="p14">
      <p:transition p14:dur="10" advClick="0" advTm="1000">
        <p:split orient="vert"/>
      </p:transition>
    </mc:Choice>
    <mc:Fallback xmlns="">
      <p:transition advClick="0" advTm="1000">
        <p:split orient="vert"/>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51405A-2E7F-4D89-B8B6-3EAA325C0EA6}" type="datetimeFigureOut">
              <a:rPr lang="en-US" smtClean="0">
                <a:solidFill>
                  <a:prstClr val="black">
                    <a:tint val="75000"/>
                  </a:prstClr>
                </a:solidFill>
              </a:rPr>
              <a:pPr/>
              <a:t>4/14/2016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A3742F-58A8-4DBC-AC46-DD19FE4CD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151350"/>
      </p:ext>
    </p:extLst>
  </p:cSld>
  <p:clrMapOvr>
    <a:masterClrMapping/>
  </p:clrMapOvr>
  <mc:AlternateContent xmlns:mc="http://schemas.openxmlformats.org/markup-compatibility/2006" xmlns:p14="http://schemas.microsoft.com/office/powerpoint/2010/main">
    <mc:Choice Requires="p14">
      <p:transition p14:dur="10" advClick="0" advTm="1000">
        <p:split orient="vert"/>
      </p:transition>
    </mc:Choice>
    <mc:Fallback xmlns="">
      <p:transition advClick="0" advTm="1000">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4/14/2016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714818-984F-4759-BF72-A33BDC1963BD}" type="datetime1">
              <a:rPr lang="en-US" smtClean="0"/>
              <a:pPr/>
              <a:t>4/14/2016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9EA7E191-5F94-4FC1-B823-BD7CABF7FA06}" type="datetime1">
              <a:rPr lang="en-US" smtClean="0"/>
              <a:pPr/>
              <a:t>4/14/2016</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687D7A59-36E2-48B9-B146-C1E59501F63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4/14/2016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6.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9D1D110F-3F4E-48D9-B8AA-5D0E825AFDBA}" type="datetime1">
              <a:rPr lang="en-US" smtClean="0"/>
              <a:pPr/>
              <a:t>4/14/2016</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687D7A59-36E2-48B9-B146-C1E59501F63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hf sldNum="0"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9D1D110F-3F4E-48D9-B8AA-5D0E825AFDBA}" type="datetime1">
              <a:rPr lang="en-US" smtClean="0"/>
              <a:pPr/>
              <a:t>4/14/2016</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687D7A59-36E2-48B9-B146-C1E59501F63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21023"/>
            <a:ext cx="7770813" cy="1429871"/>
          </a:xfrm>
          <a:prstGeom prst="rect">
            <a:avLst/>
          </a:prstGeom>
        </p:spPr>
        <p:txBody>
          <a:bodyPr vert="horz" lIns="91440" tIns="45720" rIns="91440" bIns="45720" rtlCol="0" anchor="ctr" anchorCtr="0">
            <a:normAutofit/>
          </a:bodyPr>
          <a:lstStyle/>
          <a:p>
            <a:r>
              <a:rPr lang="en-US" smtClean="0"/>
              <a:t>Click to edit Master title style</a:t>
            </a:r>
            <a:endParaRPr/>
          </a:p>
        </p:txBody>
      </p:sp>
      <p:sp>
        <p:nvSpPr>
          <p:cNvPr id="3" name="Text Placeholder 2"/>
          <p:cNvSpPr>
            <a:spLocks noGrp="1"/>
          </p:cNvSpPr>
          <p:nvPr>
            <p:ph type="body" idx="1"/>
          </p:nvPr>
        </p:nvSpPr>
        <p:spPr>
          <a:xfrm>
            <a:off x="685800" y="1752600"/>
            <a:ext cx="7770813"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20435" y="6356350"/>
            <a:ext cx="2133600" cy="365125"/>
          </a:xfrm>
          <a:prstGeom prst="rect">
            <a:avLst/>
          </a:prstGeom>
        </p:spPr>
        <p:txBody>
          <a:bodyPr vert="horz" lIns="91440" tIns="45720" rIns="91440" bIns="45720" rtlCol="0" anchor="ctr"/>
          <a:lstStyle>
            <a:lvl1pPr algn="r">
              <a:defRPr sz="1200">
                <a:solidFill>
                  <a:schemeClr val="tx1">
                    <a:tint val="75000"/>
                  </a:schemeClr>
                </a:solidFill>
                <a:effectLst>
                  <a:outerShdw blurRad="50800" dist="38100" dir="5400000" sx="101000" sy="101000" algn="t" rotWithShape="0">
                    <a:prstClr val="black">
                      <a:alpha val="40000"/>
                    </a:prstClr>
                  </a:outerShdw>
                </a:effectLst>
              </a:defRPr>
            </a:lvl1pPr>
          </a:lstStyle>
          <a:p>
            <a:fld id="{9D1D110F-3F4E-48D9-B8AA-5D0E825AFDBA}" type="datetime1">
              <a:rPr lang="en-US" smtClean="0">
                <a:solidFill>
                  <a:prstClr val="white">
                    <a:tint val="75000"/>
                  </a:prstClr>
                </a:solidFill>
              </a:rPr>
              <a:pPr/>
              <a:t>4/14/2016</a:t>
            </a:fld>
            <a:endParaRPr lang="en-US" dirty="0">
              <a:solidFill>
                <a:prstClr val="white">
                  <a:tint val="75000"/>
                </a:prstClr>
              </a:solidFill>
            </a:endParaRPr>
          </a:p>
        </p:txBody>
      </p:sp>
      <p:sp>
        <p:nvSpPr>
          <p:cNvPr id="5" name="Footer Placeholder 4"/>
          <p:cNvSpPr>
            <a:spLocks noGrp="1"/>
          </p:cNvSpPr>
          <p:nvPr>
            <p:ph type="ftr" sz="quarter" idx="3"/>
          </p:nvPr>
        </p:nvSpPr>
        <p:spPr>
          <a:xfrm>
            <a:off x="354105" y="6356350"/>
            <a:ext cx="2895600" cy="365125"/>
          </a:xfrm>
          <a:prstGeom prst="rect">
            <a:avLst/>
          </a:prstGeom>
        </p:spPr>
        <p:txBody>
          <a:bodyPr vert="horz" lIns="91440" tIns="45720" rIns="91440" bIns="45720" rtlCol="0" anchor="ctr"/>
          <a:lstStyle>
            <a:lvl1pPr algn="l">
              <a:defRPr sz="1200">
                <a:solidFill>
                  <a:schemeClr val="tx1">
                    <a:tint val="75000"/>
                  </a:schemeClr>
                </a:solidFill>
                <a:effectLst>
                  <a:outerShdw blurRad="50800" dist="38100" dir="5400000" sx="101000" sy="101000" algn="t" rotWithShape="0">
                    <a:prstClr val="black">
                      <a:alpha val="40000"/>
                    </a:prstClr>
                  </a:outerShdw>
                </a:effectLst>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4229100" y="6356350"/>
            <a:ext cx="685800" cy="365125"/>
          </a:xfrm>
          <a:prstGeom prst="rect">
            <a:avLst/>
          </a:prstGeom>
        </p:spPr>
        <p:txBody>
          <a:bodyPr vert="horz" lIns="91440" tIns="45720" rIns="91440" bIns="45720" rtlCol="0" anchor="ctr"/>
          <a:lstStyle>
            <a:lvl1pPr algn="ctr">
              <a:defRPr sz="1200">
                <a:solidFill>
                  <a:schemeClr val="tx1">
                    <a:tint val="75000"/>
                  </a:schemeClr>
                </a:solidFill>
                <a:effectLst>
                  <a:outerShdw blurRad="50800" dist="38100" dir="5400000" sx="101000" sy="101000" algn="t" rotWithShape="0">
                    <a:prstClr val="black">
                      <a:alpha val="40000"/>
                    </a:prstClr>
                  </a:outerShdw>
                </a:effectLst>
              </a:defRPr>
            </a:lvl1pPr>
          </a:lstStyle>
          <a:p>
            <a:fld id="{687D7A59-36E2-48B9-B146-C1E59501F63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493457320"/>
      </p:ext>
    </p:extLst>
  </p:cSld>
  <p:clrMap bg1="dk1" tx1="lt1" bg2="dk2" tx2="lt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Lst>
  <p:hf sldNum="0" hdr="0" ftr="0" dt="0"/>
  <p:txStyles>
    <p:title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ts val="2000"/>
        </a:spcBef>
        <a:buFontTx/>
        <a:buBlip>
          <a:blip r:embed="rId16"/>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16"/>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16"/>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1D110F-3F4E-48D9-B8AA-5D0E825AFDBA}" type="datetime1">
              <a:rPr lang="en-US" smtClean="0"/>
              <a:pPr/>
              <a:t>4/14/2016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7D7A59-36E2-48B9-B146-C1E59501F63F}" type="slidenum">
              <a:rPr lang="en-US" smtClean="0"/>
              <a:pPr/>
              <a:t>‹#›</a:t>
            </a:fld>
            <a:endParaRPr lang="en-US" dirty="0"/>
          </a:p>
        </p:txBody>
      </p:sp>
    </p:spTree>
    <p:extLst>
      <p:ext uri="{BB962C8B-B14F-4D97-AF65-F5344CB8AC3E}">
        <p14:creationId xmlns:p14="http://schemas.microsoft.com/office/powerpoint/2010/main" val="330863502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51405A-2E7F-4D89-B8B6-3EAA325C0EA6}" type="datetimeFigureOut">
              <a:rPr lang="en-US" smtClean="0">
                <a:solidFill>
                  <a:prstClr val="black">
                    <a:tint val="75000"/>
                  </a:prstClr>
                </a:solidFill>
              </a:rPr>
              <a:pPr/>
              <a:t>4/14/2016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A3742F-58A8-4DBC-AC46-DD19FE4CD0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4965019"/>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mc:AlternateContent xmlns:mc="http://schemas.openxmlformats.org/markup-compatibility/2006" xmlns:p14="http://schemas.microsoft.com/office/powerpoint/2010/main">
    <mc:Choice Requires="p14">
      <p:transition p14:dur="10" advClick="0" advTm="1000">
        <p:split orient="vert"/>
      </p:transition>
    </mc:Choice>
    <mc:Fallback xmlns="">
      <p:transition advClick="0" advTm="1000">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49.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xml"/><Relationship Id="rId1" Type="http://schemas.openxmlformats.org/officeDocument/2006/relationships/slideLayout" Target="../slideLayouts/slideLayout52.xml"/><Relationship Id="rId4" Type="http://schemas.openxmlformats.org/officeDocument/2006/relationships/image" Target="../media/image38.jpeg"/></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xml"/><Relationship Id="rId1" Type="http://schemas.openxmlformats.org/officeDocument/2006/relationships/slideLayout" Target="../slideLayouts/slideLayout52.xml"/><Relationship Id="rId4" Type="http://schemas.openxmlformats.org/officeDocument/2006/relationships/image" Target="../media/image40.jpeg"/></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xml"/><Relationship Id="rId1" Type="http://schemas.openxmlformats.org/officeDocument/2006/relationships/slideLayout" Target="../slideLayouts/slideLayout52.xml"/><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8.xml"/><Relationship Id="rId1" Type="http://schemas.openxmlformats.org/officeDocument/2006/relationships/slideLayout" Target="../slideLayouts/slideLayout51.xml"/><Relationship Id="rId4" Type="http://schemas.openxmlformats.org/officeDocument/2006/relationships/image" Target="../media/image44.jpeg"/></Relationships>
</file>

<file path=ppt/slides/_rels/slide38.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9.xml"/><Relationship Id="rId1" Type="http://schemas.openxmlformats.org/officeDocument/2006/relationships/slideLayout" Target="../slideLayouts/slideLayout49.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4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0.emf"/><Relationship Id="rId4" Type="http://schemas.openxmlformats.org/officeDocument/2006/relationships/oleObject" Target="../embeddings/Microsoft_Excel_97-2003_Worksheet1.xls"/></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51.emf"/><Relationship Id="rId5" Type="http://schemas.openxmlformats.org/officeDocument/2006/relationships/oleObject" Target="../embeddings/Microsoft_Excel_97-2003_Worksheet2.xls"/><Relationship Id="rId4" Type="http://schemas.openxmlformats.org/officeDocument/2006/relationships/oleObject" Target="../embeddings/oleObject4.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3.xml"/><Relationship Id="rId1" Type="http://schemas.openxmlformats.org/officeDocument/2006/relationships/vmlDrawing" Target="../drawings/vmlDrawing4.vml"/><Relationship Id="rId5" Type="http://schemas.openxmlformats.org/officeDocument/2006/relationships/image" Target="../media/image52.emf"/><Relationship Id="rId4" Type="http://schemas.openxmlformats.org/officeDocument/2006/relationships/package" Target="../embeddings/Microsoft_Excel_Worksheet2.xlsx"/></Relationships>
</file>

<file path=ppt/slides/_rels/slide54.xml.rels><?xml version="1.0" encoding="UTF-8" standalone="yes"?>
<Relationships xmlns="http://schemas.openxmlformats.org/package/2006/relationships"><Relationship Id="rId8" Type="http://schemas.openxmlformats.org/officeDocument/2006/relationships/image" Target="../media/image54.emf"/><Relationship Id="rId3" Type="http://schemas.openxmlformats.org/officeDocument/2006/relationships/oleObject" Target="../embeddings/oleObject6.bin"/><Relationship Id="rId7" Type="http://schemas.openxmlformats.org/officeDocument/2006/relationships/package" Target="../embeddings/Microsoft_Excel_Worksheet4.xlsx"/><Relationship Id="rId2" Type="http://schemas.openxmlformats.org/officeDocument/2006/relationships/slideLayout" Target="../slideLayouts/slideLayout43.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53.emf"/><Relationship Id="rId4" Type="http://schemas.openxmlformats.org/officeDocument/2006/relationships/package" Target="../embeddings/Microsoft_Excel_Worksheet3.xlsx"/></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package" Target="../embeddings/Microsoft_Excel_Worksheet1.xlsx"/></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9938" y="-1579118"/>
            <a:ext cx="8270955" cy="2775463"/>
          </a:xfrm>
        </p:spPr>
        <p:txBody>
          <a:bodyPr/>
          <a:lstStyle/>
          <a:p>
            <a:r>
              <a:rPr lang="en-US" sz="3600" b="1" dirty="0" smtClean="0">
                <a:ln>
                  <a:solidFill>
                    <a:schemeClr val="tx1">
                      <a:lumMod val="60000"/>
                      <a:lumOff val="40000"/>
                    </a:schemeClr>
                  </a:solidFill>
                </a:ln>
                <a:solidFill>
                  <a:schemeClr val="tx1">
                    <a:lumMod val="50000"/>
                  </a:schemeClr>
                </a:solidFill>
                <a:latin typeface="GungsuhChe" panose="02030609000101010101" pitchFamily="49" charset="-127"/>
                <a:ea typeface="GungsuhChe" panose="02030609000101010101" pitchFamily="49" charset="-127"/>
              </a:rPr>
              <a:t>Haywood County Schools</a:t>
            </a:r>
            <a:r>
              <a:rPr lang="en-US" sz="2800" b="1" dirty="0" smtClean="0">
                <a:latin typeface="+mn-lt"/>
              </a:rPr>
              <a:t/>
            </a:r>
            <a:br>
              <a:rPr lang="en-US" sz="2800" b="1" dirty="0" smtClean="0">
                <a:latin typeface="+mn-lt"/>
              </a:rPr>
            </a:br>
            <a:endParaRPr lang="en-US" sz="2400" b="1" dirty="0">
              <a:latin typeface="+mn-lt"/>
            </a:endParaRPr>
          </a:p>
        </p:txBody>
      </p:sp>
      <p:sp>
        <p:nvSpPr>
          <p:cNvPr id="3" name="Subtitle 2"/>
          <p:cNvSpPr>
            <a:spLocks noGrp="1"/>
          </p:cNvSpPr>
          <p:nvPr>
            <p:ph type="subTitle" idx="1"/>
          </p:nvPr>
        </p:nvSpPr>
        <p:spPr>
          <a:xfrm>
            <a:off x="-1180578" y="1434339"/>
            <a:ext cx="7772400" cy="2259152"/>
          </a:xfrm>
        </p:spPr>
        <p:txBody>
          <a:bodyPr>
            <a:normAutofit/>
          </a:bodyPr>
          <a:lstStyle/>
          <a:p>
            <a:pPr algn="ctr"/>
            <a:r>
              <a:rPr lang="en-US" sz="2800" b="1" cap="none" spc="0" dirty="0" smtClean="0">
                <a:ln w="1270">
                  <a:solidFill>
                    <a:schemeClr val="tx1">
                      <a:lumMod val="60000"/>
                      <a:lumOff val="40000"/>
                    </a:schemeClr>
                  </a:solidFill>
                  <a:prstDash val="solid"/>
                  <a:miter lim="800000"/>
                </a:ln>
                <a:solidFill>
                  <a:schemeClr val="tx1">
                    <a:lumMod val="50000"/>
                  </a:schemeClr>
                </a:solidFill>
                <a:effectLst>
                  <a:outerShdw blurRad="25500" dist="23000" dir="7020000" algn="tl">
                    <a:srgbClr val="000000">
                      <a:alpha val="50000"/>
                    </a:srgbClr>
                  </a:outerShdw>
                </a:effectLst>
                <a:latin typeface="GungsuhChe" panose="02030609000101010101" pitchFamily="49" charset="-127"/>
                <a:ea typeface="GungsuhChe" panose="02030609000101010101" pitchFamily="49" charset="-127"/>
              </a:rPr>
              <a:t>COUNTY COMMISSIONERS’ </a:t>
            </a:r>
          </a:p>
          <a:p>
            <a:pPr algn="ctr"/>
            <a:r>
              <a:rPr lang="en-US" sz="2800" b="1" cap="none" spc="0" dirty="0" smtClean="0">
                <a:ln w="1270">
                  <a:solidFill>
                    <a:schemeClr val="tx1">
                      <a:lumMod val="60000"/>
                      <a:lumOff val="40000"/>
                    </a:schemeClr>
                  </a:solidFill>
                  <a:prstDash val="solid"/>
                  <a:miter lim="800000"/>
                </a:ln>
                <a:solidFill>
                  <a:schemeClr val="tx1">
                    <a:lumMod val="50000"/>
                  </a:schemeClr>
                </a:solidFill>
                <a:effectLst>
                  <a:outerShdw blurRad="25500" dist="23000" dir="7020000" algn="tl">
                    <a:srgbClr val="000000">
                      <a:alpha val="50000"/>
                    </a:srgbClr>
                  </a:outerShdw>
                </a:effectLst>
                <a:latin typeface="GungsuhChe" panose="02030609000101010101" pitchFamily="49" charset="-127"/>
                <a:ea typeface="GungsuhChe" panose="02030609000101010101" pitchFamily="49" charset="-127"/>
              </a:rPr>
              <a:t>Work Session</a:t>
            </a:r>
          </a:p>
          <a:p>
            <a:pPr algn="ctr"/>
            <a:r>
              <a:rPr lang="en-US" sz="2800" b="1" cap="none" spc="0" dirty="0" smtClean="0">
                <a:ln w="1270">
                  <a:solidFill>
                    <a:schemeClr val="tx1">
                      <a:lumMod val="60000"/>
                      <a:lumOff val="40000"/>
                    </a:schemeClr>
                  </a:solidFill>
                  <a:prstDash val="solid"/>
                  <a:miter lim="800000"/>
                </a:ln>
                <a:solidFill>
                  <a:schemeClr val="tx1">
                    <a:lumMod val="50000"/>
                  </a:schemeClr>
                </a:solidFill>
                <a:effectLst>
                  <a:outerShdw blurRad="25500" dist="23000" dir="7020000" algn="tl">
                    <a:srgbClr val="000000">
                      <a:alpha val="50000"/>
                    </a:srgbClr>
                  </a:outerShdw>
                </a:effectLst>
                <a:latin typeface="GungsuhChe" panose="02030609000101010101" pitchFamily="49" charset="-127"/>
                <a:ea typeface="GungsuhChe" panose="02030609000101010101" pitchFamily="49" charset="-127"/>
              </a:rPr>
              <a:t>April 14, 2016</a:t>
            </a:r>
          </a:p>
          <a:p>
            <a:r>
              <a:rPr lang="en-US" sz="2400" dirty="0" smtClean="0"/>
              <a:t> </a:t>
            </a:r>
            <a:endParaRPr lang="en-US" sz="2400" dirty="0"/>
          </a:p>
        </p:txBody>
      </p:sp>
      <p:pic>
        <p:nvPicPr>
          <p:cNvPr id="1038" name="Picture 14" descr="C:\Users\bking\AppData\Local\Microsoft\Windows\Temporary Internet Files\Content.IE5\0M1F81H2\1407593052[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205265" y="2768953"/>
            <a:ext cx="3750844" cy="3750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3873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0522" y="613776"/>
            <a:ext cx="8693062" cy="6001643"/>
          </a:xfrm>
          <a:prstGeom prst="rect">
            <a:avLst/>
          </a:prstGeom>
          <a:noFill/>
        </p:spPr>
        <p:txBody>
          <a:bodyPr wrap="square" rtlCol="0">
            <a:spAutoFit/>
          </a:bodyPr>
          <a:lstStyle/>
          <a:p>
            <a:pPr algn="ctr"/>
            <a:r>
              <a:rPr lang="en-US" sz="2400" b="1" dirty="0">
                <a:solidFill>
                  <a:srgbClr val="003048"/>
                </a:solidFill>
              </a:rPr>
              <a:t>2016-17 FISCAL YEAR BUDGET</a:t>
            </a:r>
            <a:endParaRPr lang="en-US" sz="2400" dirty="0">
              <a:solidFill>
                <a:srgbClr val="003048"/>
              </a:solidFill>
            </a:endParaRPr>
          </a:p>
          <a:p>
            <a:r>
              <a:rPr lang="en-US" sz="2400" b="1" dirty="0">
                <a:solidFill>
                  <a:srgbClr val="003048"/>
                </a:solidFill>
              </a:rPr>
              <a:t> </a:t>
            </a:r>
            <a:endParaRPr lang="en-US" sz="2400" dirty="0">
              <a:solidFill>
                <a:srgbClr val="003048"/>
              </a:solidFill>
            </a:endParaRPr>
          </a:p>
          <a:p>
            <a:r>
              <a:rPr lang="en-US" sz="2400" b="1" u="sng" dirty="0">
                <a:solidFill>
                  <a:srgbClr val="003048"/>
                </a:solidFill>
              </a:rPr>
              <a:t>Budget Assumptions:</a:t>
            </a:r>
            <a:endParaRPr lang="en-US" sz="2400" dirty="0">
              <a:solidFill>
                <a:srgbClr val="003048"/>
              </a:solidFill>
            </a:endParaRPr>
          </a:p>
          <a:p>
            <a:r>
              <a:rPr lang="en-US" sz="2400" dirty="0">
                <a:solidFill>
                  <a:srgbClr val="003048"/>
                </a:solidFill>
              </a:rPr>
              <a:t> </a:t>
            </a:r>
          </a:p>
          <a:p>
            <a:r>
              <a:rPr lang="en-US" sz="2400" b="1" dirty="0">
                <a:solidFill>
                  <a:srgbClr val="003048"/>
                </a:solidFill>
              </a:rPr>
              <a:t>Expenses:</a:t>
            </a:r>
            <a:endParaRPr lang="en-US" sz="2400" dirty="0">
              <a:solidFill>
                <a:srgbClr val="003048"/>
              </a:solidFill>
            </a:endParaRPr>
          </a:p>
          <a:p>
            <a:r>
              <a:rPr lang="en-US" sz="2400" dirty="0">
                <a:solidFill>
                  <a:srgbClr val="003048"/>
                </a:solidFill>
              </a:rPr>
              <a:t>	3% salary increase – all employee categories</a:t>
            </a:r>
          </a:p>
          <a:p>
            <a:r>
              <a:rPr lang="en-US" sz="2400" dirty="0">
                <a:solidFill>
                  <a:srgbClr val="003048"/>
                </a:solidFill>
              </a:rPr>
              <a:t>	15.65% matching retirement – a .33% increase</a:t>
            </a:r>
          </a:p>
          <a:p>
            <a:r>
              <a:rPr lang="en-US" sz="2400" dirty="0">
                <a:solidFill>
                  <a:srgbClr val="003048"/>
                </a:solidFill>
              </a:rPr>
              <a:t>	$5,571.00 matching hospitalization – a $100.00 annual </a:t>
            </a:r>
            <a:r>
              <a:rPr lang="en-US" sz="2400" dirty="0" smtClean="0">
                <a:solidFill>
                  <a:srgbClr val="003048"/>
                </a:solidFill>
              </a:rPr>
              <a:t>      	increase</a:t>
            </a:r>
            <a:endParaRPr lang="en-US" sz="2400" dirty="0">
              <a:solidFill>
                <a:srgbClr val="003048"/>
              </a:solidFill>
            </a:endParaRPr>
          </a:p>
          <a:p>
            <a:r>
              <a:rPr lang="en-US" sz="2400" dirty="0">
                <a:solidFill>
                  <a:srgbClr val="003048"/>
                </a:solidFill>
              </a:rPr>
              <a:t>	</a:t>
            </a:r>
          </a:p>
          <a:p>
            <a:r>
              <a:rPr lang="en-US" sz="2400" b="1" dirty="0">
                <a:solidFill>
                  <a:srgbClr val="003048"/>
                </a:solidFill>
              </a:rPr>
              <a:t>Revenues:</a:t>
            </a:r>
            <a:endParaRPr lang="en-US" sz="2400" dirty="0">
              <a:solidFill>
                <a:srgbClr val="003048"/>
              </a:solidFill>
            </a:endParaRPr>
          </a:p>
          <a:p>
            <a:r>
              <a:rPr lang="en-US" sz="2400" b="1" dirty="0">
                <a:solidFill>
                  <a:srgbClr val="003048"/>
                </a:solidFill>
              </a:rPr>
              <a:t>	</a:t>
            </a:r>
            <a:r>
              <a:rPr lang="en-US" sz="2400" dirty="0">
                <a:solidFill>
                  <a:srgbClr val="003048"/>
                </a:solidFill>
              </a:rPr>
              <a:t>County Appropriation </a:t>
            </a:r>
            <a:r>
              <a:rPr lang="en-US" sz="2400" dirty="0" smtClean="0">
                <a:solidFill>
                  <a:srgbClr val="003048"/>
                </a:solidFill>
              </a:rPr>
              <a:t>– $15,052,884.60</a:t>
            </a:r>
            <a:endParaRPr lang="en-US" sz="2400" dirty="0">
              <a:solidFill>
                <a:srgbClr val="003048"/>
              </a:solidFill>
            </a:endParaRPr>
          </a:p>
          <a:p>
            <a:r>
              <a:rPr lang="en-US" sz="2400" dirty="0">
                <a:solidFill>
                  <a:srgbClr val="003048"/>
                </a:solidFill>
              </a:rPr>
              <a:t>	FY 2015-16 10-day ADM of 7444 @ $2,022.15 PPA</a:t>
            </a:r>
          </a:p>
          <a:p>
            <a:r>
              <a:rPr lang="en-US" sz="2400" dirty="0">
                <a:solidFill>
                  <a:srgbClr val="003048"/>
                </a:solidFill>
              </a:rPr>
              <a:t> </a:t>
            </a:r>
          </a:p>
          <a:p>
            <a:r>
              <a:rPr lang="en-US" sz="2400" dirty="0">
                <a:solidFill>
                  <a:srgbClr val="003048"/>
                </a:solidFill>
              </a:rPr>
              <a:t>The anticipated budget needs for 2016-17 </a:t>
            </a:r>
            <a:r>
              <a:rPr lang="en-US" sz="2400" dirty="0" smtClean="0">
                <a:solidFill>
                  <a:srgbClr val="003048"/>
                </a:solidFill>
              </a:rPr>
              <a:t>are </a:t>
            </a:r>
            <a:r>
              <a:rPr lang="en-US" sz="2400" dirty="0">
                <a:solidFill>
                  <a:srgbClr val="003048"/>
                </a:solidFill>
              </a:rPr>
              <a:t>$15,445,168.53.</a:t>
            </a:r>
          </a:p>
          <a:p>
            <a:r>
              <a:rPr lang="en-US" sz="2400" dirty="0">
                <a:solidFill>
                  <a:srgbClr val="003048"/>
                </a:solidFill>
              </a:rPr>
              <a:t> </a:t>
            </a:r>
          </a:p>
        </p:txBody>
      </p:sp>
    </p:spTree>
    <p:extLst>
      <p:ext uri="{BB962C8B-B14F-4D97-AF65-F5344CB8AC3E}">
        <p14:creationId xmlns:p14="http://schemas.microsoft.com/office/powerpoint/2010/main" val="42665523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3" name="TextBox 2092"/>
          <p:cNvSpPr txBox="1"/>
          <p:nvPr/>
        </p:nvSpPr>
        <p:spPr>
          <a:xfrm>
            <a:off x="1640910" y="1177447"/>
            <a:ext cx="6613742" cy="369332"/>
          </a:xfrm>
          <a:prstGeom prst="rect">
            <a:avLst/>
          </a:prstGeom>
          <a:noFill/>
        </p:spPr>
        <p:txBody>
          <a:bodyPr wrap="square" rtlCol="0">
            <a:spAutoFit/>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25" y="433387"/>
            <a:ext cx="6762750" cy="6424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91800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2898707773"/>
              </p:ext>
            </p:extLst>
          </p:nvPr>
        </p:nvGraphicFramePr>
        <p:xfrm>
          <a:off x="588723" y="3056350"/>
          <a:ext cx="8066762" cy="3457183"/>
        </p:xfrm>
        <a:graphic>
          <a:graphicData uri="http://schemas.openxmlformats.org/drawingml/2006/chart">
            <c:chart xmlns:c="http://schemas.openxmlformats.org/drawingml/2006/chart" xmlns:r="http://schemas.openxmlformats.org/officeDocument/2006/relationships" r:id="rId2"/>
          </a:graphicData>
        </a:graphic>
      </p:graphicFrame>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046" y="1019916"/>
            <a:ext cx="8680537" cy="1698232"/>
          </a:xfrm>
          <a:prstGeom prst="rect">
            <a:avLst/>
          </a:prstGeom>
          <a:noFill/>
          <a:ln w="28575">
            <a:solidFill>
              <a:srgbClr val="0033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80246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27953646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20471489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18738775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28188608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23089356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9521655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34430259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90395"/>
            <a:ext cx="7520940" cy="548640"/>
          </a:xfrm>
        </p:spPr>
        <p:txBody>
          <a:bodyPr/>
          <a:lstStyle/>
          <a:p>
            <a:pPr algn="ctr"/>
            <a:r>
              <a:rPr lang="en-US" b="1" dirty="0" smtClean="0">
                <a:solidFill>
                  <a:schemeClr val="tx1">
                    <a:lumMod val="50000"/>
                  </a:schemeClr>
                </a:solidFill>
              </a:rPr>
              <a:t>Demographic Information</a:t>
            </a:r>
            <a:endParaRPr lang="en-US" b="1" dirty="0">
              <a:solidFill>
                <a:schemeClr val="tx1">
                  <a:lumMod val="50000"/>
                </a:schemeClr>
              </a:solidFill>
            </a:endParaRPr>
          </a:p>
        </p:txBody>
      </p:sp>
      <p:sp>
        <p:nvSpPr>
          <p:cNvPr id="3" name="Content Placeholder 2"/>
          <p:cNvSpPr>
            <a:spLocks noGrp="1"/>
          </p:cNvSpPr>
          <p:nvPr>
            <p:ph idx="1"/>
          </p:nvPr>
        </p:nvSpPr>
        <p:spPr>
          <a:xfrm>
            <a:off x="501041" y="601249"/>
            <a:ext cx="8392438" cy="4875741"/>
          </a:xfrm>
        </p:spPr>
        <p:txBody>
          <a:bodyPr>
            <a:normAutofit/>
          </a:bodyPr>
          <a:lstStyle/>
          <a:p>
            <a:pPr>
              <a:buFont typeface="Wingdings" panose="05000000000000000000" pitchFamily="2" charset="2"/>
              <a:buChar char="v"/>
            </a:pPr>
            <a:r>
              <a:rPr lang="en-US" sz="2400" b="1" dirty="0" smtClean="0">
                <a:solidFill>
                  <a:schemeClr val="tx1">
                    <a:lumMod val="50000"/>
                  </a:schemeClr>
                </a:solidFill>
                <a:effectLst/>
              </a:rPr>
              <a:t>15 </a:t>
            </a:r>
            <a:r>
              <a:rPr lang="en-US" sz="2400" b="1" dirty="0">
                <a:solidFill>
                  <a:schemeClr val="tx1">
                    <a:lumMod val="50000"/>
                  </a:schemeClr>
                </a:solidFill>
                <a:effectLst/>
              </a:rPr>
              <a:t>public schools serving </a:t>
            </a:r>
            <a:r>
              <a:rPr lang="en-US" sz="2400" b="1" dirty="0" smtClean="0">
                <a:solidFill>
                  <a:schemeClr val="tx1">
                    <a:lumMod val="50000"/>
                  </a:schemeClr>
                </a:solidFill>
                <a:effectLst/>
              </a:rPr>
              <a:t>7,188 students</a:t>
            </a:r>
          </a:p>
          <a:p>
            <a:pPr>
              <a:buFont typeface="Wingdings" panose="05000000000000000000" pitchFamily="2" charset="2"/>
              <a:buChar char="v"/>
            </a:pPr>
            <a:r>
              <a:rPr lang="en-US" sz="2400" dirty="0">
                <a:solidFill>
                  <a:schemeClr val="tx1">
                    <a:lumMod val="50000"/>
                  </a:schemeClr>
                </a:solidFill>
              </a:rPr>
              <a:t>8 – Elementary Schools </a:t>
            </a:r>
          </a:p>
          <a:p>
            <a:pPr>
              <a:buFont typeface="Wingdings" panose="05000000000000000000" pitchFamily="2" charset="2"/>
              <a:buChar char="v"/>
            </a:pPr>
            <a:r>
              <a:rPr lang="en-US" sz="2400" dirty="0">
                <a:solidFill>
                  <a:schemeClr val="tx1">
                    <a:lumMod val="50000"/>
                  </a:schemeClr>
                </a:solidFill>
              </a:rPr>
              <a:t>3 – Middle Schools </a:t>
            </a:r>
          </a:p>
          <a:p>
            <a:pPr>
              <a:buFont typeface="Wingdings" panose="05000000000000000000" pitchFamily="2" charset="2"/>
              <a:buChar char="v"/>
            </a:pPr>
            <a:r>
              <a:rPr lang="en-US" sz="2400" dirty="0">
                <a:solidFill>
                  <a:schemeClr val="tx1">
                    <a:lumMod val="50000"/>
                  </a:schemeClr>
                </a:solidFill>
              </a:rPr>
              <a:t>4 – High Schools (2 traditional, 1 alternative , and 1 early         college high school) </a:t>
            </a:r>
          </a:p>
          <a:p>
            <a:pPr>
              <a:buFont typeface="Wingdings" panose="05000000000000000000" pitchFamily="2" charset="2"/>
              <a:buChar char="v"/>
            </a:pPr>
            <a:r>
              <a:rPr lang="en-US" sz="2400" dirty="0">
                <a:solidFill>
                  <a:schemeClr val="tx1">
                    <a:lumMod val="50000"/>
                  </a:schemeClr>
                </a:solidFill>
              </a:rPr>
              <a:t>1 – Dropout recovery program </a:t>
            </a:r>
            <a:r>
              <a:rPr lang="en-US" sz="2400" dirty="0" smtClean="0">
                <a:solidFill>
                  <a:schemeClr val="tx1">
                    <a:lumMod val="50000"/>
                  </a:schemeClr>
                </a:solidFill>
              </a:rPr>
              <a:t>(Haywood Community Learning Center)</a:t>
            </a:r>
            <a:endParaRPr lang="en-US" sz="2400" dirty="0">
              <a:solidFill>
                <a:schemeClr val="tx1">
                  <a:lumMod val="50000"/>
                </a:schemeClr>
              </a:solidFill>
            </a:endParaRPr>
          </a:p>
          <a:p>
            <a:pPr>
              <a:buFont typeface="Wingdings" panose="05000000000000000000" pitchFamily="2" charset="2"/>
              <a:buChar char="v"/>
            </a:pPr>
            <a:r>
              <a:rPr lang="en-US" sz="2400" dirty="0">
                <a:solidFill>
                  <a:schemeClr val="tx1">
                    <a:lumMod val="50000"/>
                  </a:schemeClr>
                </a:solidFill>
              </a:rPr>
              <a:t>6 – </a:t>
            </a:r>
            <a:r>
              <a:rPr lang="en-US" sz="2400" dirty="0" smtClean="0">
                <a:solidFill>
                  <a:schemeClr val="tx1">
                    <a:lumMod val="50000"/>
                  </a:schemeClr>
                </a:solidFill>
              </a:rPr>
              <a:t>Pre-K Programs</a:t>
            </a:r>
            <a:endParaRPr lang="en-US" sz="2400" dirty="0">
              <a:solidFill>
                <a:schemeClr val="tx1">
                  <a:lumMod val="50000"/>
                </a:schemeClr>
              </a:solidFill>
            </a:endParaRPr>
          </a:p>
          <a:p>
            <a:pPr>
              <a:buFont typeface="Wingdings" panose="05000000000000000000" pitchFamily="2" charset="2"/>
              <a:buChar char="v"/>
            </a:pPr>
            <a:r>
              <a:rPr lang="en-US" sz="2400" dirty="0" smtClean="0">
                <a:solidFill>
                  <a:schemeClr val="tx1">
                    <a:lumMod val="50000"/>
                  </a:schemeClr>
                </a:solidFill>
              </a:rPr>
              <a:t>The </a:t>
            </a:r>
            <a:r>
              <a:rPr lang="en-US" sz="2400" dirty="0">
                <a:solidFill>
                  <a:schemeClr val="tx1">
                    <a:lumMod val="50000"/>
                  </a:schemeClr>
                </a:solidFill>
              </a:rPr>
              <a:t>Free/Reduced meal rate is 54.45%.</a:t>
            </a:r>
          </a:p>
          <a:p>
            <a:pPr>
              <a:buFont typeface="Wingdings" panose="05000000000000000000" pitchFamily="2" charset="2"/>
              <a:buChar char="v"/>
            </a:pPr>
            <a:endParaRPr lang="en-US" sz="2400" b="1" dirty="0" smtClean="0">
              <a:solidFill>
                <a:schemeClr val="tx1">
                  <a:lumMod val="50000"/>
                </a:schemeClr>
              </a:solidFill>
              <a:effectLst/>
            </a:endParaRPr>
          </a:p>
        </p:txBody>
      </p:sp>
      <p:pic>
        <p:nvPicPr>
          <p:cNvPr id="4" name="Picture 7" descr="C:\Users\bking\AppData\Local\Microsoft\Windows\Temporary Internet Files\Content.IE5\0M1F81H2\rk8_teacher1[1].gi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51821" y="5371792"/>
            <a:ext cx="1453801" cy="1376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4560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2844339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32668697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39245805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28637505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5602173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13735282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14069833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13192700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8999637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15283096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2709863" y="11036300"/>
            <a:ext cx="6791325" cy="638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Century" pitchFamily="18" charset="0"/>
                <a:cs typeface="Arial Unicode MS" pitchFamily="34" charset="-128"/>
              </a:rPr>
              <a:t>Board of Education</a:t>
            </a:r>
            <a:endParaRPr kumimoji="0" lang="en-US" altLang="en-US" sz="900" b="1" i="1"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Century" pitchFamily="18" charset="0"/>
                <a:ea typeface="Times New Roman" pitchFamily="18" charset="0"/>
                <a:cs typeface="Arial" pitchFamily="34" charset="0"/>
              </a:rPr>
              <a:t>Charles H. Francis, Chairman; Lynn Milner, Vice-Chair; </a:t>
            </a:r>
            <a:endParaRPr kumimoji="0" lang="en-US" alt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Century" pitchFamily="18" charset="0"/>
                <a:ea typeface="Times New Roman" pitchFamily="18" charset="0"/>
                <a:cs typeface="Arial" pitchFamily="34" charset="0"/>
              </a:rPr>
              <a:t>Jim Harley Francis, Larry Henson, Steven Kirkpatrick,</a:t>
            </a:r>
            <a:endParaRPr kumimoji="0" lang="en-US" alt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Century" pitchFamily="18" charset="0"/>
                <a:ea typeface="Times New Roman" pitchFamily="18" charset="0"/>
                <a:cs typeface="Arial" pitchFamily="34" charset="0"/>
              </a:rPr>
              <a:t>Walt Leatherwood, Bobby Rogers, Jimmy Rogers, Rhonda Schandevel</a:t>
            </a:r>
            <a:endParaRPr kumimoji="0" lang="en-US" alt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073" name="Picture 1" descr="AdvancED"/>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196263" y="8153400"/>
            <a:ext cx="1143000" cy="4746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3281363" y="2006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r>
            <a:br>
              <a:rPr kumimoji="0" lang="en-US" altLang="en-US" sz="1800" b="0" i="0" u="none" strike="noStrike" cap="none" normalizeH="0" baseline="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76397245"/>
              </p:ext>
            </p:extLst>
          </p:nvPr>
        </p:nvGraphicFramePr>
        <p:xfrm>
          <a:off x="2692867" y="934766"/>
          <a:ext cx="3882575" cy="3511596"/>
        </p:xfrm>
        <a:graphic>
          <a:graphicData uri="http://schemas.openxmlformats.org/drawingml/2006/table">
            <a:tbl>
              <a:tblPr firstRow="1" firstCol="1" bandRow="1"/>
              <a:tblGrid>
                <a:gridCol w="2627841"/>
                <a:gridCol w="1254734"/>
              </a:tblGrid>
              <a:tr h="319236">
                <a:tc gridSpan="2">
                  <a:txBody>
                    <a:bodyPr/>
                    <a:lstStyle/>
                    <a:p>
                      <a:pPr marL="0" marR="0" algn="ctr">
                        <a:spcBef>
                          <a:spcPts val="0"/>
                        </a:spcBef>
                        <a:spcAft>
                          <a:spcPts val="0"/>
                        </a:spcAft>
                      </a:pPr>
                      <a:r>
                        <a:rPr lang="en-US" sz="2000" b="1" dirty="0">
                          <a:solidFill>
                            <a:schemeClr val="tx1">
                              <a:lumMod val="50000"/>
                            </a:schemeClr>
                          </a:solidFill>
                          <a:effectLst/>
                          <a:latin typeface="Franklin Gothic Demi Cond" panose="020B0706030402020204" pitchFamily="34" charset="0"/>
                          <a:ea typeface="Times New Roman"/>
                        </a:rPr>
                        <a:t>10 Day ADM</a:t>
                      </a:r>
                      <a:endParaRPr lang="en-US" sz="1600" dirty="0">
                        <a:solidFill>
                          <a:schemeClr val="tx1">
                            <a:lumMod val="50000"/>
                          </a:schemeClr>
                        </a:solidFill>
                        <a:effectLst/>
                        <a:latin typeface="Franklin Gothic Demi Cond" panose="020B0706030402020204" pitchFamily="34" charset="0"/>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319236">
                <a:tc>
                  <a:txBody>
                    <a:bodyPr/>
                    <a:lstStyle/>
                    <a:p>
                      <a:pPr marL="0" marR="0" algn="ctr">
                        <a:spcBef>
                          <a:spcPts val="0"/>
                        </a:spcBef>
                        <a:spcAft>
                          <a:spcPts val="0"/>
                        </a:spcAft>
                      </a:pPr>
                      <a:r>
                        <a:rPr lang="en-US" sz="2000" dirty="0">
                          <a:solidFill>
                            <a:schemeClr val="tx1">
                              <a:lumMod val="50000"/>
                            </a:schemeClr>
                          </a:solidFill>
                          <a:effectLst/>
                          <a:latin typeface="Franklin Gothic Demi Cond" panose="020B0706030402020204" pitchFamily="34" charset="0"/>
                          <a:ea typeface="Times New Roman"/>
                        </a:rPr>
                        <a:t>2015-2016</a:t>
                      </a:r>
                      <a:endParaRPr lang="en-US" sz="1600" dirty="0">
                        <a:solidFill>
                          <a:schemeClr val="tx1">
                            <a:lumMod val="50000"/>
                          </a:schemeClr>
                        </a:solidFill>
                        <a:effectLst/>
                        <a:latin typeface="Franklin Gothic Demi Cond" panose="020B0706030402020204" pitchFamily="34" charset="0"/>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a:solidFill>
                            <a:schemeClr val="tx1">
                              <a:lumMod val="50000"/>
                            </a:schemeClr>
                          </a:solidFill>
                          <a:effectLst/>
                          <a:latin typeface="Franklin Gothic Demi Cond" panose="020B0706030402020204" pitchFamily="34" charset="0"/>
                          <a:ea typeface="Times New Roman"/>
                        </a:rPr>
                        <a:t>7188</a:t>
                      </a:r>
                      <a:endParaRPr lang="en-US" sz="1600">
                        <a:solidFill>
                          <a:schemeClr val="tx1">
                            <a:lumMod val="50000"/>
                          </a:schemeClr>
                        </a:solidFill>
                        <a:effectLst/>
                        <a:latin typeface="Franklin Gothic Demi Cond" panose="020B0706030402020204" pitchFamily="34" charset="0"/>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9236">
                <a:tc>
                  <a:txBody>
                    <a:bodyPr/>
                    <a:lstStyle/>
                    <a:p>
                      <a:pPr marL="0" marR="0" algn="ctr">
                        <a:spcBef>
                          <a:spcPts val="0"/>
                        </a:spcBef>
                        <a:spcAft>
                          <a:spcPts val="0"/>
                        </a:spcAft>
                      </a:pPr>
                      <a:r>
                        <a:rPr lang="en-US" sz="2000" dirty="0">
                          <a:solidFill>
                            <a:schemeClr val="tx1">
                              <a:lumMod val="50000"/>
                            </a:schemeClr>
                          </a:solidFill>
                          <a:effectLst/>
                          <a:latin typeface="Franklin Gothic Demi Cond" panose="020B0706030402020204" pitchFamily="34" charset="0"/>
                          <a:ea typeface="Times New Roman"/>
                        </a:rPr>
                        <a:t>2014-2015</a:t>
                      </a:r>
                      <a:endParaRPr lang="en-US" sz="1600" dirty="0">
                        <a:solidFill>
                          <a:schemeClr val="tx1">
                            <a:lumMod val="50000"/>
                          </a:schemeClr>
                        </a:solidFill>
                        <a:effectLst/>
                        <a:latin typeface="Franklin Gothic Demi Cond" panose="020B0706030402020204" pitchFamily="34" charset="0"/>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solidFill>
                            <a:schemeClr val="tx1">
                              <a:lumMod val="50000"/>
                            </a:schemeClr>
                          </a:solidFill>
                          <a:effectLst/>
                          <a:latin typeface="Franklin Gothic Demi Cond" panose="020B0706030402020204" pitchFamily="34" charset="0"/>
                          <a:ea typeface="Times New Roman"/>
                        </a:rPr>
                        <a:t>7400</a:t>
                      </a:r>
                      <a:endParaRPr lang="en-US" sz="1600" dirty="0">
                        <a:solidFill>
                          <a:schemeClr val="tx1">
                            <a:lumMod val="50000"/>
                          </a:schemeClr>
                        </a:solidFill>
                        <a:effectLst/>
                        <a:latin typeface="Franklin Gothic Demi Cond" panose="020B0706030402020204" pitchFamily="34" charset="0"/>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9236">
                <a:tc>
                  <a:txBody>
                    <a:bodyPr/>
                    <a:lstStyle/>
                    <a:p>
                      <a:pPr marL="0" marR="0" algn="ctr">
                        <a:spcBef>
                          <a:spcPts val="0"/>
                        </a:spcBef>
                        <a:spcAft>
                          <a:spcPts val="0"/>
                        </a:spcAft>
                      </a:pPr>
                      <a:r>
                        <a:rPr lang="en-US" sz="2000" dirty="0">
                          <a:solidFill>
                            <a:schemeClr val="tx1">
                              <a:lumMod val="50000"/>
                            </a:schemeClr>
                          </a:solidFill>
                          <a:effectLst/>
                          <a:latin typeface="Franklin Gothic Demi Cond" panose="020B0706030402020204" pitchFamily="34" charset="0"/>
                          <a:ea typeface="Times New Roman"/>
                        </a:rPr>
                        <a:t>2013-2014</a:t>
                      </a:r>
                      <a:endParaRPr lang="en-US" sz="1600" dirty="0">
                        <a:solidFill>
                          <a:schemeClr val="tx1">
                            <a:lumMod val="50000"/>
                          </a:schemeClr>
                        </a:solidFill>
                        <a:effectLst/>
                        <a:latin typeface="Franklin Gothic Demi Cond" panose="020B0706030402020204" pitchFamily="34" charset="0"/>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solidFill>
                            <a:schemeClr val="tx1">
                              <a:lumMod val="50000"/>
                            </a:schemeClr>
                          </a:solidFill>
                          <a:effectLst/>
                          <a:latin typeface="Franklin Gothic Demi Cond" panose="020B0706030402020204" pitchFamily="34" charset="0"/>
                          <a:ea typeface="Times New Roman"/>
                        </a:rPr>
                        <a:t>7584</a:t>
                      </a:r>
                      <a:endParaRPr lang="en-US" sz="1600" dirty="0">
                        <a:solidFill>
                          <a:schemeClr val="tx1">
                            <a:lumMod val="50000"/>
                          </a:schemeClr>
                        </a:solidFill>
                        <a:effectLst/>
                        <a:latin typeface="Franklin Gothic Demi Cond" panose="020B0706030402020204" pitchFamily="34" charset="0"/>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9236">
                <a:tc>
                  <a:txBody>
                    <a:bodyPr/>
                    <a:lstStyle/>
                    <a:p>
                      <a:pPr marL="0" marR="0" algn="ctr">
                        <a:spcBef>
                          <a:spcPts val="0"/>
                        </a:spcBef>
                        <a:spcAft>
                          <a:spcPts val="0"/>
                        </a:spcAft>
                      </a:pPr>
                      <a:r>
                        <a:rPr lang="en-US" sz="2000" dirty="0">
                          <a:solidFill>
                            <a:schemeClr val="tx1">
                              <a:lumMod val="50000"/>
                            </a:schemeClr>
                          </a:solidFill>
                          <a:effectLst/>
                          <a:latin typeface="Franklin Gothic Demi Cond" panose="020B0706030402020204" pitchFamily="34" charset="0"/>
                          <a:ea typeface="Times New Roman"/>
                        </a:rPr>
                        <a:t>2012-2013</a:t>
                      </a:r>
                      <a:endParaRPr lang="en-US" sz="1600" dirty="0">
                        <a:solidFill>
                          <a:schemeClr val="tx1">
                            <a:lumMod val="50000"/>
                          </a:schemeClr>
                        </a:solidFill>
                        <a:effectLst/>
                        <a:latin typeface="Franklin Gothic Demi Cond" panose="020B0706030402020204" pitchFamily="34" charset="0"/>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solidFill>
                            <a:schemeClr val="tx1">
                              <a:lumMod val="50000"/>
                            </a:schemeClr>
                          </a:solidFill>
                          <a:effectLst/>
                          <a:latin typeface="Franklin Gothic Demi Cond" panose="020B0706030402020204" pitchFamily="34" charset="0"/>
                          <a:ea typeface="Times New Roman"/>
                        </a:rPr>
                        <a:t>7567</a:t>
                      </a:r>
                      <a:endParaRPr lang="en-US" sz="1600" dirty="0">
                        <a:solidFill>
                          <a:schemeClr val="tx1">
                            <a:lumMod val="50000"/>
                          </a:schemeClr>
                        </a:solidFill>
                        <a:effectLst/>
                        <a:latin typeface="Franklin Gothic Demi Cond" panose="020B0706030402020204" pitchFamily="34" charset="0"/>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9236">
                <a:tc>
                  <a:txBody>
                    <a:bodyPr/>
                    <a:lstStyle/>
                    <a:p>
                      <a:pPr marL="0" marR="0" algn="ctr">
                        <a:spcBef>
                          <a:spcPts val="0"/>
                        </a:spcBef>
                        <a:spcAft>
                          <a:spcPts val="0"/>
                        </a:spcAft>
                      </a:pPr>
                      <a:r>
                        <a:rPr lang="en-US" sz="2000" dirty="0">
                          <a:solidFill>
                            <a:schemeClr val="tx1">
                              <a:lumMod val="50000"/>
                            </a:schemeClr>
                          </a:solidFill>
                          <a:effectLst/>
                          <a:latin typeface="Franklin Gothic Demi Cond" panose="020B0706030402020204" pitchFamily="34" charset="0"/>
                          <a:ea typeface="Times New Roman"/>
                        </a:rPr>
                        <a:t>2011-2012</a:t>
                      </a:r>
                      <a:endParaRPr lang="en-US" sz="1600" dirty="0">
                        <a:solidFill>
                          <a:schemeClr val="tx1">
                            <a:lumMod val="50000"/>
                          </a:schemeClr>
                        </a:solidFill>
                        <a:effectLst/>
                        <a:latin typeface="Franklin Gothic Demi Cond" panose="020B0706030402020204" pitchFamily="34" charset="0"/>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solidFill>
                            <a:schemeClr val="tx1">
                              <a:lumMod val="50000"/>
                            </a:schemeClr>
                          </a:solidFill>
                          <a:effectLst/>
                          <a:latin typeface="Franklin Gothic Demi Cond" panose="020B0706030402020204" pitchFamily="34" charset="0"/>
                          <a:ea typeface="Times New Roman"/>
                        </a:rPr>
                        <a:t>7677</a:t>
                      </a:r>
                      <a:endParaRPr lang="en-US" sz="1600" dirty="0">
                        <a:solidFill>
                          <a:schemeClr val="tx1">
                            <a:lumMod val="50000"/>
                          </a:schemeClr>
                        </a:solidFill>
                        <a:effectLst/>
                        <a:latin typeface="Franklin Gothic Demi Cond" panose="020B0706030402020204" pitchFamily="34" charset="0"/>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9236">
                <a:tc>
                  <a:txBody>
                    <a:bodyPr/>
                    <a:lstStyle/>
                    <a:p>
                      <a:pPr marL="0" marR="0" algn="ctr">
                        <a:spcBef>
                          <a:spcPts val="0"/>
                        </a:spcBef>
                        <a:spcAft>
                          <a:spcPts val="0"/>
                        </a:spcAft>
                      </a:pPr>
                      <a:r>
                        <a:rPr lang="en-US" sz="2000" dirty="0">
                          <a:solidFill>
                            <a:schemeClr val="tx1">
                              <a:lumMod val="50000"/>
                            </a:schemeClr>
                          </a:solidFill>
                          <a:effectLst/>
                          <a:latin typeface="Franklin Gothic Demi Cond" panose="020B0706030402020204" pitchFamily="34" charset="0"/>
                          <a:ea typeface="Times New Roman"/>
                        </a:rPr>
                        <a:t>2010-2011</a:t>
                      </a:r>
                      <a:endParaRPr lang="en-US" sz="1600" dirty="0">
                        <a:solidFill>
                          <a:schemeClr val="tx1">
                            <a:lumMod val="50000"/>
                          </a:schemeClr>
                        </a:solidFill>
                        <a:effectLst/>
                        <a:latin typeface="Franklin Gothic Demi Cond" panose="020B0706030402020204" pitchFamily="34" charset="0"/>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solidFill>
                            <a:schemeClr val="tx1">
                              <a:lumMod val="50000"/>
                            </a:schemeClr>
                          </a:solidFill>
                          <a:effectLst/>
                          <a:latin typeface="Franklin Gothic Demi Cond" panose="020B0706030402020204" pitchFamily="34" charset="0"/>
                          <a:ea typeface="Times New Roman"/>
                        </a:rPr>
                        <a:t>7694</a:t>
                      </a:r>
                      <a:endParaRPr lang="en-US" sz="1600" dirty="0">
                        <a:solidFill>
                          <a:schemeClr val="tx1">
                            <a:lumMod val="50000"/>
                          </a:schemeClr>
                        </a:solidFill>
                        <a:effectLst/>
                        <a:latin typeface="Franklin Gothic Demi Cond" panose="020B0706030402020204" pitchFamily="34" charset="0"/>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9236">
                <a:tc>
                  <a:txBody>
                    <a:bodyPr/>
                    <a:lstStyle/>
                    <a:p>
                      <a:pPr marL="0" marR="0" algn="ctr">
                        <a:spcBef>
                          <a:spcPts val="0"/>
                        </a:spcBef>
                        <a:spcAft>
                          <a:spcPts val="0"/>
                        </a:spcAft>
                      </a:pPr>
                      <a:r>
                        <a:rPr lang="en-US" sz="2000" dirty="0">
                          <a:solidFill>
                            <a:schemeClr val="tx1">
                              <a:lumMod val="50000"/>
                            </a:schemeClr>
                          </a:solidFill>
                          <a:effectLst/>
                          <a:latin typeface="Franklin Gothic Demi Cond" panose="020B0706030402020204" pitchFamily="34" charset="0"/>
                          <a:ea typeface="Times New Roman"/>
                        </a:rPr>
                        <a:t>2009-2010</a:t>
                      </a:r>
                      <a:endParaRPr lang="en-US" sz="1600" dirty="0">
                        <a:solidFill>
                          <a:schemeClr val="tx1">
                            <a:lumMod val="50000"/>
                          </a:schemeClr>
                        </a:solidFill>
                        <a:effectLst/>
                        <a:latin typeface="Franklin Gothic Demi Cond" panose="020B0706030402020204" pitchFamily="34" charset="0"/>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solidFill>
                            <a:schemeClr val="tx1">
                              <a:lumMod val="50000"/>
                            </a:schemeClr>
                          </a:solidFill>
                          <a:effectLst/>
                          <a:latin typeface="Franklin Gothic Demi Cond" panose="020B0706030402020204" pitchFamily="34" charset="0"/>
                          <a:ea typeface="Times New Roman"/>
                        </a:rPr>
                        <a:t>7742</a:t>
                      </a:r>
                      <a:endParaRPr lang="en-US" sz="1600" dirty="0">
                        <a:solidFill>
                          <a:schemeClr val="tx1">
                            <a:lumMod val="50000"/>
                          </a:schemeClr>
                        </a:solidFill>
                        <a:effectLst/>
                        <a:latin typeface="Franklin Gothic Demi Cond" panose="020B0706030402020204" pitchFamily="34" charset="0"/>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9236">
                <a:tc>
                  <a:txBody>
                    <a:bodyPr/>
                    <a:lstStyle/>
                    <a:p>
                      <a:pPr marL="0" marR="0" algn="ctr">
                        <a:spcBef>
                          <a:spcPts val="0"/>
                        </a:spcBef>
                        <a:spcAft>
                          <a:spcPts val="0"/>
                        </a:spcAft>
                      </a:pPr>
                      <a:r>
                        <a:rPr lang="en-US" sz="2000" dirty="0">
                          <a:solidFill>
                            <a:schemeClr val="tx1">
                              <a:lumMod val="50000"/>
                            </a:schemeClr>
                          </a:solidFill>
                          <a:effectLst/>
                          <a:latin typeface="Franklin Gothic Demi Cond" panose="020B0706030402020204" pitchFamily="34" charset="0"/>
                          <a:ea typeface="Times New Roman"/>
                        </a:rPr>
                        <a:t>2008-2009</a:t>
                      </a:r>
                      <a:endParaRPr lang="en-US" sz="1600" dirty="0">
                        <a:solidFill>
                          <a:schemeClr val="tx1">
                            <a:lumMod val="50000"/>
                          </a:schemeClr>
                        </a:solidFill>
                        <a:effectLst/>
                        <a:latin typeface="Franklin Gothic Demi Cond" panose="020B0706030402020204" pitchFamily="34" charset="0"/>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solidFill>
                            <a:schemeClr val="tx1">
                              <a:lumMod val="50000"/>
                            </a:schemeClr>
                          </a:solidFill>
                          <a:effectLst/>
                          <a:latin typeface="Franklin Gothic Demi Cond" panose="020B0706030402020204" pitchFamily="34" charset="0"/>
                          <a:ea typeface="Times New Roman"/>
                        </a:rPr>
                        <a:t>7892</a:t>
                      </a:r>
                      <a:endParaRPr lang="en-US" sz="1600" dirty="0">
                        <a:solidFill>
                          <a:schemeClr val="tx1">
                            <a:lumMod val="50000"/>
                          </a:schemeClr>
                        </a:solidFill>
                        <a:effectLst/>
                        <a:latin typeface="Franklin Gothic Demi Cond" panose="020B0706030402020204" pitchFamily="34" charset="0"/>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9236">
                <a:tc>
                  <a:txBody>
                    <a:bodyPr/>
                    <a:lstStyle/>
                    <a:p>
                      <a:pPr marL="0" marR="0" algn="ctr">
                        <a:spcBef>
                          <a:spcPts val="0"/>
                        </a:spcBef>
                        <a:spcAft>
                          <a:spcPts val="0"/>
                        </a:spcAft>
                      </a:pPr>
                      <a:r>
                        <a:rPr lang="en-US" sz="2000" dirty="0">
                          <a:solidFill>
                            <a:schemeClr val="tx1">
                              <a:lumMod val="50000"/>
                            </a:schemeClr>
                          </a:solidFill>
                          <a:effectLst/>
                          <a:latin typeface="Franklin Gothic Demi Cond" panose="020B0706030402020204" pitchFamily="34" charset="0"/>
                          <a:ea typeface="Times New Roman"/>
                        </a:rPr>
                        <a:t>2007-2008</a:t>
                      </a:r>
                      <a:endParaRPr lang="en-US" sz="1600" dirty="0">
                        <a:solidFill>
                          <a:schemeClr val="tx1">
                            <a:lumMod val="50000"/>
                          </a:schemeClr>
                        </a:solidFill>
                        <a:effectLst/>
                        <a:latin typeface="Franklin Gothic Demi Cond" panose="020B0706030402020204" pitchFamily="34" charset="0"/>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solidFill>
                            <a:schemeClr val="tx1">
                              <a:lumMod val="50000"/>
                            </a:schemeClr>
                          </a:solidFill>
                          <a:effectLst/>
                          <a:latin typeface="Franklin Gothic Demi Cond" panose="020B0706030402020204" pitchFamily="34" charset="0"/>
                          <a:ea typeface="Times New Roman"/>
                        </a:rPr>
                        <a:t>8013</a:t>
                      </a:r>
                      <a:endParaRPr lang="en-US" sz="1600" dirty="0">
                        <a:solidFill>
                          <a:schemeClr val="tx1">
                            <a:lumMod val="50000"/>
                          </a:schemeClr>
                        </a:solidFill>
                        <a:effectLst/>
                        <a:latin typeface="Franklin Gothic Demi Cond" panose="020B0706030402020204" pitchFamily="34" charset="0"/>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9236">
                <a:tc>
                  <a:txBody>
                    <a:bodyPr/>
                    <a:lstStyle/>
                    <a:p>
                      <a:pPr marL="0" marR="0" algn="ctr">
                        <a:spcBef>
                          <a:spcPts val="0"/>
                        </a:spcBef>
                        <a:spcAft>
                          <a:spcPts val="0"/>
                        </a:spcAft>
                      </a:pPr>
                      <a:r>
                        <a:rPr lang="en-US" sz="2000">
                          <a:solidFill>
                            <a:schemeClr val="tx1">
                              <a:lumMod val="50000"/>
                            </a:schemeClr>
                          </a:solidFill>
                          <a:effectLst/>
                          <a:latin typeface="Franklin Gothic Demi Cond" panose="020B0706030402020204" pitchFamily="34" charset="0"/>
                          <a:ea typeface="Times New Roman"/>
                        </a:rPr>
                        <a:t>2006-2007</a:t>
                      </a:r>
                      <a:endParaRPr lang="en-US" sz="1600">
                        <a:solidFill>
                          <a:schemeClr val="tx1">
                            <a:lumMod val="50000"/>
                          </a:schemeClr>
                        </a:solidFill>
                        <a:effectLst/>
                        <a:latin typeface="Franklin Gothic Demi Cond" panose="020B0706030402020204" pitchFamily="34" charset="0"/>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solidFill>
                            <a:schemeClr val="tx1">
                              <a:lumMod val="50000"/>
                            </a:schemeClr>
                          </a:solidFill>
                          <a:effectLst/>
                          <a:latin typeface="Franklin Gothic Demi Cond" panose="020B0706030402020204" pitchFamily="34" charset="0"/>
                          <a:ea typeface="Times New Roman"/>
                        </a:rPr>
                        <a:t>7933</a:t>
                      </a:r>
                      <a:endParaRPr lang="en-US" sz="1600" dirty="0">
                        <a:solidFill>
                          <a:schemeClr val="tx1">
                            <a:lumMod val="50000"/>
                          </a:schemeClr>
                        </a:solidFill>
                        <a:effectLst/>
                        <a:latin typeface="Franklin Gothic Demi Cond" panose="020B0706030402020204" pitchFamily="34" charset="0"/>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Text Box 6"/>
          <p:cNvSpPr txBox="1">
            <a:spLocks noChangeArrowheads="1"/>
          </p:cNvSpPr>
          <p:nvPr/>
        </p:nvSpPr>
        <p:spPr bwMode="auto">
          <a:xfrm>
            <a:off x="2709863" y="11036300"/>
            <a:ext cx="6791325" cy="638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Century" pitchFamily="18" charset="0"/>
                <a:cs typeface="Arial Unicode MS" pitchFamily="34" charset="-128"/>
              </a:rPr>
              <a:t>Board of Education</a:t>
            </a:r>
            <a:endParaRPr kumimoji="0" lang="en-US" altLang="en-US" sz="900" b="1" i="1"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Century" pitchFamily="18" charset="0"/>
                <a:ea typeface="Times New Roman" pitchFamily="18" charset="0"/>
                <a:cs typeface="Arial" pitchFamily="34" charset="0"/>
              </a:rPr>
              <a:t>Charles H. Francis, Chairman; Lynn Milner, Vice-Chair; </a:t>
            </a:r>
            <a:endParaRPr kumimoji="0" lang="en-US" alt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Century" pitchFamily="18" charset="0"/>
                <a:ea typeface="Times New Roman" pitchFamily="18" charset="0"/>
                <a:cs typeface="Arial" pitchFamily="34" charset="0"/>
              </a:rPr>
              <a:t>Jim Harley Francis, Larry Henson, Steven Kirkpatrick,</a:t>
            </a:r>
            <a:endParaRPr kumimoji="0" lang="en-US" alt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Century" pitchFamily="18" charset="0"/>
                <a:ea typeface="Times New Roman" pitchFamily="18" charset="0"/>
                <a:cs typeface="Arial" pitchFamily="34" charset="0"/>
              </a:rPr>
              <a:t>Walt Leatherwood, Bobby Rogers, Jimmy Rogers, Rhonda Schandevel</a:t>
            </a:r>
            <a:endParaRPr kumimoji="0" lang="en-US" alt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077" name="Picture 5" descr="AdvancED"/>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196263" y="8153400"/>
            <a:ext cx="1143000" cy="47466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a:spLocks noChangeArrowheads="1"/>
          </p:cNvSpPr>
          <p:nvPr/>
        </p:nvSpPr>
        <p:spPr bwMode="auto">
          <a:xfrm>
            <a:off x="2492223" y="0"/>
            <a:ext cx="4283865"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tx1">
                    <a:lumMod val="50000"/>
                  </a:schemeClr>
                </a:solidFill>
                <a:effectLst/>
                <a:latin typeface="+mj-lt"/>
                <a:ea typeface="Times New Roman" pitchFamily="18" charset="0"/>
                <a:cs typeface="Arial" pitchFamily="34" charset="0"/>
              </a:rPr>
              <a:t>Haywood County Schools</a:t>
            </a:r>
            <a:br>
              <a:rPr kumimoji="0" lang="en-US" altLang="en-US" sz="2800" b="1" i="0" u="none" strike="noStrike" cap="none" normalizeH="0" baseline="0" dirty="0" smtClean="0">
                <a:ln>
                  <a:noFill/>
                </a:ln>
                <a:solidFill>
                  <a:schemeClr val="tx1">
                    <a:lumMod val="50000"/>
                  </a:schemeClr>
                </a:solidFill>
                <a:effectLst/>
                <a:latin typeface="+mj-lt"/>
                <a:ea typeface="Times New Roman" pitchFamily="18" charset="0"/>
                <a:cs typeface="Arial" pitchFamily="34" charset="0"/>
              </a:rPr>
            </a:br>
            <a:r>
              <a:rPr kumimoji="0" lang="en-US" altLang="en-US" sz="2800" b="1" i="0" u="none" strike="noStrike" cap="none" normalizeH="0" baseline="0" dirty="0" smtClean="0">
                <a:ln>
                  <a:noFill/>
                </a:ln>
                <a:solidFill>
                  <a:schemeClr val="tx1">
                    <a:lumMod val="50000"/>
                  </a:schemeClr>
                </a:solidFill>
                <a:effectLst/>
                <a:latin typeface="+mj-lt"/>
                <a:ea typeface="Times New Roman" pitchFamily="18" charset="0"/>
                <a:cs typeface="Arial" pitchFamily="34" charset="0"/>
              </a:rPr>
              <a:t>10-Year Enrollment History</a:t>
            </a:r>
            <a:endParaRPr kumimoji="0" lang="en-US" altLang="en-US" sz="1050" b="1" i="0" u="none" strike="noStrike" cap="none" normalizeH="0" baseline="0" dirty="0" smtClean="0">
              <a:ln>
                <a:noFill/>
              </a:ln>
              <a:solidFill>
                <a:schemeClr val="tx1">
                  <a:lumMod val="50000"/>
                </a:schemeClr>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a:spLocks noChangeArrowheads="1"/>
          </p:cNvSpPr>
          <p:nvPr/>
        </p:nvSpPr>
        <p:spPr bwMode="auto">
          <a:xfrm>
            <a:off x="3281363" y="2006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r>
            <a:br>
              <a:rPr kumimoji="0" lang="en-US" altLang="en-US" sz="1800" b="0" i="0" u="none" strike="noStrike" cap="none" normalizeH="0" baseline="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9"/>
          <p:cNvSpPr>
            <a:spLocks noChangeArrowheads="1"/>
          </p:cNvSpPr>
          <p:nvPr/>
        </p:nvSpPr>
        <p:spPr bwMode="auto">
          <a:xfrm>
            <a:off x="2398030" y="4546570"/>
            <a:ext cx="4672665"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i="1" strike="noStrike" cap="none" normalizeH="0" baseline="0" dirty="0" smtClean="0">
                <a:ln>
                  <a:noFill/>
                </a:ln>
                <a:solidFill>
                  <a:schemeClr val="tx1">
                    <a:lumMod val="50000"/>
                  </a:schemeClr>
                </a:solidFill>
                <a:effectLst/>
                <a:latin typeface="Franklin Gothic Demi Cond" panose="020B0706030402020204" pitchFamily="34" charset="0"/>
                <a:ea typeface="Times New Roman" pitchFamily="18" charset="0"/>
                <a:cs typeface="Arial" pitchFamily="34" charset="0"/>
              </a:rPr>
              <a:t>-745 students  from 2006-07 ------- 2015-16</a:t>
            </a:r>
            <a:endParaRPr kumimoji="0" lang="en-US" altLang="en-US" sz="900" i="1" strike="noStrike" cap="none" normalizeH="0" baseline="0" dirty="0" smtClean="0">
              <a:ln>
                <a:noFill/>
              </a:ln>
              <a:solidFill>
                <a:schemeClr val="tx1">
                  <a:lumMod val="50000"/>
                </a:schemeClr>
              </a:solidFill>
              <a:effectLst/>
              <a:latin typeface="Franklin Gothic Demi Cond" panose="020B0706030402020204"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873844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Gym Light Replacement</a:t>
            </a:r>
            <a:endParaRPr lang="en-US" dirty="0"/>
          </a:p>
        </p:txBody>
      </p:sp>
      <p:pic>
        <p:nvPicPr>
          <p:cNvPr id="3075" name="Picture 3"/>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1554218" y="1601369"/>
            <a:ext cx="6035563" cy="4523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718604"/>
      </p:ext>
    </p:extLst>
  </p:cSld>
  <p:clrMapOvr>
    <a:masterClrMapping/>
  </p:clrMapOvr>
  <mc:AlternateContent xmlns:mc="http://schemas.openxmlformats.org/markup-compatibility/2006" xmlns:p14="http://schemas.microsoft.com/office/powerpoint/2010/main">
    <mc:Choice Requires="p14">
      <p:transition p14:dur="10" advClick="0" advTm="1000">
        <p:split orient="vert"/>
      </p:transition>
    </mc:Choice>
    <mc:Fallback xmlns="">
      <p:transition advClick="0" advTm="1000">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Control</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05000" y="2529681"/>
            <a:ext cx="53340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5007585"/>
      </p:ext>
    </p:extLst>
  </p:cSld>
  <p:clrMapOvr>
    <a:masterClrMapping/>
  </p:clrMapOvr>
  <mc:AlternateContent xmlns:mc="http://schemas.openxmlformats.org/markup-compatibility/2006" xmlns:p14="http://schemas.microsoft.com/office/powerpoint/2010/main">
    <mc:Choice Requires="p14">
      <p:transition p14:dur="10" advClick="0" advTm="1000">
        <p:split orient="vert"/>
      </p:transition>
    </mc:Choice>
    <mc:Fallback xmlns="">
      <p:transition advClick="0" advTm="1000">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Heating and Air Conditioning	</a:t>
            </a:r>
            <a:endParaRPr lang="en-US" dirty="0"/>
          </a:p>
        </p:txBody>
      </p:sp>
      <p:pic>
        <p:nvPicPr>
          <p:cNvPr id="3074"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1524000" y="1600200"/>
            <a:ext cx="603461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54163" y="1603375"/>
            <a:ext cx="6035675"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5726628"/>
      </p:ext>
    </p:extLst>
  </p:cSld>
  <p:clrMapOvr>
    <a:masterClrMapping/>
  </p:clrMapOvr>
  <mc:AlternateContent xmlns:mc="http://schemas.openxmlformats.org/markup-compatibility/2006" xmlns:p14="http://schemas.microsoft.com/office/powerpoint/2010/main">
    <mc:Choice Requires="p14">
      <p:transition p14:dur="10" advClick="0" advTm="1000">
        <p:split orient="vert"/>
      </p:transition>
    </mc:Choice>
    <mc:Fallback xmlns="">
      <p:transition advClick="0" advTm="1000">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Roof Replacement</a:t>
            </a:r>
            <a:endParaRPr lang="en-US" dirty="0"/>
          </a:p>
        </p:txBody>
      </p:sp>
      <p:pic>
        <p:nvPicPr>
          <p:cNvPr id="9218" name="Picture 2" descr="C:\Users\jobuchanan\Desktop\thargrove\CMS Roof\SDC10603_resized.JPG"/>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tretch>
            <a:fillRect/>
          </a:stretch>
        </p:blipFill>
        <p:spPr bwMode="auto">
          <a:xfrm>
            <a:off x="2133600" y="2034381"/>
            <a:ext cx="48768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437637"/>
      </p:ext>
    </p:extLst>
  </p:cSld>
  <p:clrMapOvr>
    <a:masterClrMapping/>
  </p:clrMapOvr>
  <mc:AlternateContent xmlns:mc="http://schemas.openxmlformats.org/markup-compatibility/2006" xmlns:p14="http://schemas.microsoft.com/office/powerpoint/2010/main">
    <mc:Choice Requires="p14">
      <p:transition p14:dur="10" advClick="0" advTm="1000">
        <p:split orient="vert"/>
      </p:transition>
    </mc:Choice>
    <mc:Fallback xmlns="">
      <p:transition advClick="0" advTm="1000">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Gravel for playgrounds</a:t>
            </a:r>
            <a:endParaRPr lang="en-US" dirty="0"/>
          </a:p>
        </p:txBody>
      </p:sp>
      <p:sp>
        <p:nvSpPr>
          <p:cNvPr id="4" name="Text Placeholder 3"/>
          <p:cNvSpPr>
            <a:spLocks noGrp="1"/>
          </p:cNvSpPr>
          <p:nvPr>
            <p:ph type="body" idx="1"/>
          </p:nvPr>
        </p:nvSpPr>
        <p:spPr/>
        <p:txBody>
          <a:bodyPr/>
          <a:lstStyle/>
          <a:p>
            <a:r>
              <a:rPr lang="en-US" dirty="0" smtClean="0"/>
              <a:t>Before with mulch	</a:t>
            </a:r>
            <a:endParaRPr lang="en-US" dirty="0"/>
          </a:p>
        </p:txBody>
      </p:sp>
      <p:sp>
        <p:nvSpPr>
          <p:cNvPr id="6" name="Text Placeholder 5"/>
          <p:cNvSpPr>
            <a:spLocks noGrp="1"/>
          </p:cNvSpPr>
          <p:nvPr>
            <p:ph type="body" sz="quarter" idx="3"/>
          </p:nvPr>
        </p:nvSpPr>
        <p:spPr/>
        <p:txBody>
          <a:bodyPr/>
          <a:lstStyle/>
          <a:p>
            <a:r>
              <a:rPr lang="en-US" dirty="0" smtClean="0"/>
              <a:t>After pea gravel </a:t>
            </a:r>
          </a:p>
        </p:txBody>
      </p:sp>
      <p:pic>
        <p:nvPicPr>
          <p:cNvPr id="4099" name="Picture 3"/>
          <p:cNvPicPr>
            <a:picLocks noGrp="1" noChangeAspect="1" noChangeArrowheads="1"/>
          </p:cNvPicPr>
          <p:nvPr>
            <p:ph sz="quarter" idx="4"/>
          </p:nvPr>
        </p:nvPicPr>
        <p:blipFill>
          <a:blip r:embed="rId3" cstate="email">
            <a:extLst>
              <a:ext uri="{28A0092B-C50C-407E-A947-70E740481C1C}">
                <a14:useLocalDpi xmlns:a14="http://schemas.microsoft.com/office/drawing/2010/main" val="0"/>
              </a:ext>
            </a:extLst>
          </a:blip>
          <a:srcRect/>
          <a:stretch>
            <a:fillRect/>
          </a:stretch>
        </p:blipFill>
        <p:spPr bwMode="auto">
          <a:xfrm>
            <a:off x="4572000" y="2514600"/>
            <a:ext cx="4498975" cy="4146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Grp="1" noChangeAspect="1" noChangeArrowheads="1"/>
          </p:cNvPicPr>
          <p:nvPr>
            <p:ph sz="half" idx="2"/>
          </p:nvPr>
        </p:nvPicPr>
        <p:blipFill>
          <a:blip r:embed="rId4" cstate="email">
            <a:extLst>
              <a:ext uri="{28A0092B-C50C-407E-A947-70E740481C1C}">
                <a14:useLocalDpi xmlns:a14="http://schemas.microsoft.com/office/drawing/2010/main" val="0"/>
              </a:ext>
            </a:extLst>
          </a:blip>
          <a:srcRect/>
          <a:stretch>
            <a:fillRect/>
          </a:stretch>
        </p:blipFill>
        <p:spPr bwMode="auto">
          <a:xfrm>
            <a:off x="76200" y="2514600"/>
            <a:ext cx="442118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1726826"/>
      </p:ext>
    </p:extLst>
  </p:cSld>
  <p:clrMapOvr>
    <a:masterClrMapping/>
  </p:clrMapOvr>
  <mc:AlternateContent xmlns:mc="http://schemas.openxmlformats.org/markup-compatibility/2006" xmlns:p14="http://schemas.microsoft.com/office/powerpoint/2010/main">
    <mc:Choice Requires="p14">
      <p:transition p14:dur="10" advClick="0" advTm="1000">
        <p:split orient="vert"/>
      </p:transition>
    </mc:Choice>
    <mc:Fallback xmlns="">
      <p:transition advClick="0" advTm="1000">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Replacement of Windows	</a:t>
            </a:r>
            <a:endParaRPr lang="en-US" dirty="0"/>
          </a:p>
        </p:txBody>
      </p:sp>
      <p:sp>
        <p:nvSpPr>
          <p:cNvPr id="4" name="Text Placeholder 3"/>
          <p:cNvSpPr>
            <a:spLocks noGrp="1"/>
          </p:cNvSpPr>
          <p:nvPr>
            <p:ph type="body" idx="1"/>
          </p:nvPr>
        </p:nvSpPr>
        <p:spPr/>
        <p:txBody>
          <a:bodyPr/>
          <a:lstStyle/>
          <a:p>
            <a:r>
              <a:rPr lang="en-US" dirty="0" smtClean="0"/>
              <a:t>Old Windows	</a:t>
            </a:r>
            <a:endParaRPr lang="en-US" dirty="0"/>
          </a:p>
        </p:txBody>
      </p:sp>
      <p:sp>
        <p:nvSpPr>
          <p:cNvPr id="6" name="Text Placeholder 5"/>
          <p:cNvSpPr>
            <a:spLocks noGrp="1"/>
          </p:cNvSpPr>
          <p:nvPr>
            <p:ph type="body" sz="quarter" idx="3"/>
          </p:nvPr>
        </p:nvSpPr>
        <p:spPr/>
        <p:txBody>
          <a:bodyPr/>
          <a:lstStyle/>
          <a:p>
            <a:r>
              <a:rPr lang="en-US" dirty="0" smtClean="0"/>
              <a:t>New Windows</a:t>
            </a:r>
            <a:endParaRPr lang="en-US" dirty="0"/>
          </a:p>
        </p:txBody>
      </p:sp>
      <p:pic>
        <p:nvPicPr>
          <p:cNvPr id="8197" name="Picture 5"/>
          <p:cNvPicPr>
            <a:picLocks noGrp="1" noChangeAspect="1" noChangeArrowheads="1"/>
          </p:cNvPicPr>
          <p:nvPr>
            <p:ph sz="quarter" idx="4"/>
          </p:nvPr>
        </p:nvPicPr>
        <p:blipFill>
          <a:blip r:embed="rId3" cstate="email">
            <a:extLst>
              <a:ext uri="{28A0092B-C50C-407E-A947-70E740481C1C}">
                <a14:useLocalDpi xmlns:a14="http://schemas.microsoft.com/office/drawing/2010/main" val="0"/>
              </a:ext>
            </a:extLst>
          </a:blip>
          <a:srcRect/>
          <a:stretch>
            <a:fillRect/>
          </a:stretch>
        </p:blipFill>
        <p:spPr bwMode="auto">
          <a:xfrm>
            <a:off x="4645025" y="2634853"/>
            <a:ext cx="4041775" cy="30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Grp="1" noChangeAspect="1" noChangeArrowheads="1"/>
          </p:cNvPicPr>
          <p:nvPr>
            <p:ph sz="half" idx="2"/>
          </p:nvPr>
        </p:nvPicPr>
        <p:blipFill>
          <a:blip r:embed="rId4" cstate="email">
            <a:extLst>
              <a:ext uri="{28A0092B-C50C-407E-A947-70E740481C1C}">
                <a14:useLocalDpi xmlns:a14="http://schemas.microsoft.com/office/drawing/2010/main" val="0"/>
              </a:ext>
            </a:extLst>
          </a:blip>
          <a:srcRect/>
          <a:stretch>
            <a:fillRect/>
          </a:stretch>
        </p:blipFill>
        <p:spPr bwMode="auto">
          <a:xfrm>
            <a:off x="457200" y="2635448"/>
            <a:ext cx="4040188" cy="303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5188662"/>
      </p:ext>
    </p:extLst>
  </p:cSld>
  <p:clrMapOvr>
    <a:masterClrMapping/>
  </p:clrMapOvr>
  <mc:AlternateContent xmlns:mc="http://schemas.openxmlformats.org/markup-compatibility/2006" xmlns:p14="http://schemas.microsoft.com/office/powerpoint/2010/main">
    <mc:Choice Requires="p14">
      <p:transition p14:dur="10" advClick="0" advTm="1000">
        <p:split orient="vert"/>
      </p:transition>
    </mc:Choice>
    <mc:Fallback xmlns="">
      <p:transition advClick="0" advTm="1000">
        <p:split orient="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Cafeteria Tables	</a:t>
            </a:r>
            <a:endParaRPr lang="en-US" dirty="0"/>
          </a:p>
        </p:txBody>
      </p:sp>
      <p:sp>
        <p:nvSpPr>
          <p:cNvPr id="4" name="Text Placeholder 3"/>
          <p:cNvSpPr>
            <a:spLocks noGrp="1"/>
          </p:cNvSpPr>
          <p:nvPr>
            <p:ph type="body" idx="1"/>
          </p:nvPr>
        </p:nvSpPr>
        <p:spPr/>
        <p:txBody>
          <a:bodyPr>
            <a:normAutofit/>
          </a:bodyPr>
          <a:lstStyle/>
          <a:p>
            <a:r>
              <a:rPr lang="en-US" dirty="0" err="1" smtClean="0"/>
              <a:t>Junaluska</a:t>
            </a:r>
            <a:r>
              <a:rPr lang="en-US" dirty="0" smtClean="0"/>
              <a:t> cafeteria tables	</a:t>
            </a:r>
            <a:endParaRPr lang="en-US" dirty="0"/>
          </a:p>
        </p:txBody>
      </p:sp>
      <p:pic>
        <p:nvPicPr>
          <p:cNvPr id="7170" name="Picture 2"/>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tretch>
            <a:fillRect/>
          </a:stretch>
        </p:blipFill>
        <p:spPr bwMode="auto">
          <a:xfrm>
            <a:off x="457200" y="2635448"/>
            <a:ext cx="4040188" cy="303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4"/>
          <p:cNvSpPr>
            <a:spLocks noGrp="1"/>
          </p:cNvSpPr>
          <p:nvPr>
            <p:ph type="body" sz="quarter" idx="3"/>
          </p:nvPr>
        </p:nvSpPr>
        <p:spPr/>
        <p:txBody>
          <a:bodyPr/>
          <a:lstStyle/>
          <a:p>
            <a:r>
              <a:rPr lang="en-US" dirty="0" smtClean="0"/>
              <a:t>Proposed tables for cafeteria</a:t>
            </a:r>
            <a:endParaRPr lang="en-US" dirty="0"/>
          </a:p>
        </p:txBody>
      </p:sp>
      <p:pic>
        <p:nvPicPr>
          <p:cNvPr id="4098" name="Picture 2"/>
          <p:cNvPicPr>
            <a:picLocks noGrp="1" noChangeAspect="1" noChangeArrowheads="1"/>
          </p:cNvPicPr>
          <p:nvPr>
            <p:ph sz="quarter" idx="4"/>
          </p:nvPr>
        </p:nvPicPr>
        <p:blipFill>
          <a:blip r:embed="rId4" cstate="email">
            <a:extLst>
              <a:ext uri="{28A0092B-C50C-407E-A947-70E740481C1C}">
                <a14:useLocalDpi xmlns:a14="http://schemas.microsoft.com/office/drawing/2010/main" val="0"/>
              </a:ext>
            </a:extLst>
          </a:blip>
          <a:stretch>
            <a:fillRect/>
          </a:stretch>
        </p:blipFill>
        <p:spPr bwMode="auto">
          <a:xfrm>
            <a:off x="4645025" y="3089471"/>
            <a:ext cx="4041775" cy="2122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230906"/>
      </p:ext>
    </p:extLst>
  </p:cSld>
  <p:clrMapOvr>
    <a:masterClrMapping/>
  </p:clrMapOvr>
  <mc:AlternateContent xmlns:mc="http://schemas.openxmlformats.org/markup-compatibility/2006" xmlns:p14="http://schemas.microsoft.com/office/powerpoint/2010/main">
    <mc:Choice Requires="p14">
      <p:transition p14:dur="10" advClick="0" advTm="1000">
        <p:split orient="vert"/>
      </p:transition>
    </mc:Choice>
    <mc:Fallback xmlns="">
      <p:transition advClick="0" advTm="1000">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Bus &amp; Cameras</a:t>
            </a:r>
            <a:endParaRPr lang="en-US" dirty="0"/>
          </a:p>
        </p:txBody>
      </p:sp>
      <p:pic>
        <p:nvPicPr>
          <p:cNvPr id="6149" name="Picture 5"/>
          <p:cNvPicPr>
            <a:picLocks noGrp="1" noChangeAspect="1" noChangeArrowheads="1"/>
          </p:cNvPicPr>
          <p:nvPr>
            <p:ph sz="half" idx="1"/>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2348706"/>
            <a:ext cx="4038600"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Grp="1" noChangeAspect="1" noChangeArrowheads="1"/>
          </p:cNvPicPr>
          <p:nvPr>
            <p:ph sz="half" idx="2"/>
          </p:nvPr>
        </p:nvPicPr>
        <p:blipFill>
          <a:blip r:embed="rId4" cstate="email">
            <a:extLst>
              <a:ext uri="{28A0092B-C50C-407E-A947-70E740481C1C}">
                <a14:useLocalDpi xmlns:a14="http://schemas.microsoft.com/office/drawing/2010/main" val="0"/>
              </a:ext>
            </a:extLst>
          </a:blip>
          <a:srcRect/>
          <a:stretch>
            <a:fillRect/>
          </a:stretch>
        </p:blipFill>
        <p:spPr bwMode="auto">
          <a:xfrm>
            <a:off x="4648200" y="2348706"/>
            <a:ext cx="4038600"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2667990"/>
      </p:ext>
    </p:extLst>
  </p:cSld>
  <p:clrMapOvr>
    <a:masterClrMapping/>
  </p:clrMapOvr>
  <mc:AlternateContent xmlns:mc="http://schemas.openxmlformats.org/markup-compatibility/2006" xmlns:p14="http://schemas.microsoft.com/office/powerpoint/2010/main">
    <mc:Choice Requires="p14">
      <p:transition p14:dur="10" advClick="0" advTm="1000">
        <p:split orient="vert"/>
      </p:transition>
    </mc:Choice>
    <mc:Fallback xmlns="">
      <p:transition advClick="0" advTm="1000">
        <p:split orient="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 Expense 15-16</a:t>
            </a:r>
            <a:endParaRPr lang="en-US" dirty="0"/>
          </a:p>
        </p:txBody>
      </p:sp>
      <p:pic>
        <p:nvPicPr>
          <p:cNvPr id="10245" name="Picture 5"/>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1703208" y="1600200"/>
            <a:ext cx="573758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541954"/>
      </p:ext>
    </p:extLst>
  </p:cSld>
  <p:clrMapOvr>
    <a:masterClrMapping/>
  </p:clrMapOvr>
  <mc:AlternateContent xmlns:mc="http://schemas.openxmlformats.org/markup-compatibility/2006" xmlns:p14="http://schemas.microsoft.com/office/powerpoint/2010/main">
    <mc:Choice Requires="p14">
      <p:transition p14:dur="10" advClick="0" advTm="1000">
        <p:split orient="vert"/>
      </p:transition>
    </mc:Choice>
    <mc:Fallback xmlns="">
      <p:transition advClick="0" advTm="1000">
        <p:split orient="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Proposed Expenditures 16-17</a:t>
            </a:r>
            <a:br>
              <a:rPr lang="en-US" dirty="0" smtClean="0"/>
            </a:br>
            <a:endParaRPr lang="en-US" dirty="0"/>
          </a:p>
        </p:txBody>
      </p:sp>
      <p:pic>
        <p:nvPicPr>
          <p:cNvPr id="11266"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1432288" y="1601369"/>
            <a:ext cx="6279424" cy="4523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589910"/>
      </p:ext>
    </p:extLst>
  </p:cSld>
  <p:clrMapOvr>
    <a:masterClrMapping/>
  </p:clrMapOvr>
  <mc:AlternateContent xmlns:mc="http://schemas.openxmlformats.org/markup-compatibility/2006" xmlns:p14="http://schemas.microsoft.com/office/powerpoint/2010/main">
    <mc:Choice Requires="p14">
      <p:transition p14:dur="10" advClick="0" advTm="1000">
        <p:split orient="vert"/>
      </p:transition>
    </mc:Choice>
    <mc:Fallback xmlns="">
      <p:transition advClick="0" advTm="1000">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6509" y="551145"/>
            <a:ext cx="7791189" cy="4401205"/>
          </a:xfrm>
          <a:prstGeom prst="rect">
            <a:avLst/>
          </a:prstGeom>
          <a:noFill/>
        </p:spPr>
        <p:txBody>
          <a:bodyPr wrap="square" rtlCol="0">
            <a:spAutoFit/>
          </a:bodyPr>
          <a:lstStyle/>
          <a:p>
            <a:r>
              <a:rPr lang="en-US" sz="2800" dirty="0" smtClean="0">
                <a:solidFill>
                  <a:schemeClr val="tx1">
                    <a:lumMod val="50000"/>
                  </a:schemeClr>
                </a:solidFill>
                <a:latin typeface="Franklin Gothic Demi Cond" panose="020B0706030402020204" pitchFamily="34" charset="0"/>
              </a:rPr>
              <a:t>Board of Education voted February 16, 2016 to close Central Elementary School</a:t>
            </a:r>
            <a:r>
              <a:rPr lang="en-US" sz="2800" dirty="0">
                <a:solidFill>
                  <a:schemeClr val="tx1">
                    <a:lumMod val="50000"/>
                  </a:schemeClr>
                </a:solidFill>
                <a:latin typeface="Franklin Gothic Demi Cond" panose="020B0706030402020204" pitchFamily="34" charset="0"/>
              </a:rPr>
              <a:t> </a:t>
            </a:r>
            <a:r>
              <a:rPr lang="en-US" sz="2800" dirty="0" smtClean="0">
                <a:solidFill>
                  <a:schemeClr val="tx1">
                    <a:lumMod val="50000"/>
                  </a:schemeClr>
                </a:solidFill>
                <a:latin typeface="Franklin Gothic Demi Cond" panose="020B0706030402020204" pitchFamily="34" charset="0"/>
              </a:rPr>
              <a:t>and to decrease the 2016-17 budget by 2.4 million dollars. </a:t>
            </a:r>
          </a:p>
          <a:p>
            <a:endParaRPr lang="en-US" sz="2800" dirty="0">
              <a:solidFill>
                <a:schemeClr val="tx1">
                  <a:lumMod val="50000"/>
                </a:schemeClr>
              </a:solidFill>
              <a:latin typeface="Franklin Gothic Demi Cond" panose="020B0706030402020204" pitchFamily="34" charset="0"/>
            </a:endParaRPr>
          </a:p>
          <a:p>
            <a:r>
              <a:rPr lang="en-US" sz="2800" dirty="0" smtClean="0">
                <a:solidFill>
                  <a:schemeClr val="tx1">
                    <a:lumMod val="50000"/>
                  </a:schemeClr>
                </a:solidFill>
                <a:latin typeface="Franklin Gothic Demi Cond" panose="020B0706030402020204" pitchFamily="34" charset="0"/>
              </a:rPr>
              <a:t>The consideration to close the school was not based upon Central Elementary School’s capacity.  It was based upon the overall decrease in enrollment in the school and district, the need to reduce the local budget by 2.4 million dollars, and the proximity of neighboring schools that could accommodate the students and staff.</a:t>
            </a:r>
            <a:endParaRPr lang="en-US" sz="2800" dirty="0">
              <a:solidFill>
                <a:schemeClr val="tx1">
                  <a:lumMod val="50000"/>
                </a:schemeClr>
              </a:solidFill>
              <a:latin typeface="Franklin Gothic Demi Cond" panose="020B0706030402020204" pitchFamily="34" charset="0"/>
            </a:endParaRPr>
          </a:p>
        </p:txBody>
      </p:sp>
    </p:spTree>
    <p:extLst>
      <p:ext uri="{BB962C8B-B14F-4D97-AF65-F5344CB8AC3E}">
        <p14:creationId xmlns:p14="http://schemas.microsoft.com/office/powerpoint/2010/main" val="3712334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Projected 5 year needs</a:t>
            </a:r>
            <a:endParaRPr lang="en-US" dirty="0"/>
          </a:p>
        </p:txBody>
      </p:sp>
      <p:pic>
        <p:nvPicPr>
          <p:cNvPr id="12290"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2188697"/>
            <a:ext cx="8229600" cy="3348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8125701"/>
      </p:ext>
    </p:extLst>
  </p:cSld>
  <p:clrMapOvr>
    <a:masterClrMapping/>
  </p:clrMapOvr>
  <mc:AlternateContent xmlns:mc="http://schemas.openxmlformats.org/markup-compatibility/2006" xmlns:p14="http://schemas.microsoft.com/office/powerpoint/2010/main">
    <mc:Choice Requires="p14">
      <p:transition p14:dur="10" advClick="0" advTm="1000">
        <p:split orient="vert"/>
      </p:transition>
    </mc:Choice>
    <mc:Fallback xmlns="">
      <p:transition advClick="0" advTm="1000">
        <p:split orient="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133" y="0"/>
            <a:ext cx="7770813" cy="1429871"/>
          </a:xfrm>
        </p:spPr>
        <p:txBody>
          <a:bodyPr/>
          <a:lstStyle/>
          <a:p>
            <a:pPr algn="ctr"/>
            <a:r>
              <a:rPr lang="en-US" dirty="0">
                <a:solidFill>
                  <a:srgbClr val="003366"/>
                </a:solidFill>
              </a:rPr>
              <a:t>Transporting Students    2016-2017</a:t>
            </a:r>
          </a:p>
        </p:txBody>
      </p:sp>
      <p:sp>
        <p:nvSpPr>
          <p:cNvPr id="3" name="Content Placeholder 2"/>
          <p:cNvSpPr>
            <a:spLocks noGrp="1"/>
          </p:cNvSpPr>
          <p:nvPr>
            <p:ph idx="1"/>
          </p:nvPr>
        </p:nvSpPr>
        <p:spPr>
          <a:xfrm>
            <a:off x="465667" y="1329663"/>
            <a:ext cx="7770813" cy="4257022"/>
          </a:xfrm>
        </p:spPr>
        <p:txBody>
          <a:bodyPr>
            <a:normAutofit/>
          </a:bodyPr>
          <a:lstStyle/>
          <a:p>
            <a:pPr algn="ctr"/>
            <a:r>
              <a:rPr lang="en-US" sz="2400" b="1" dirty="0" smtClean="0">
                <a:solidFill>
                  <a:srgbClr val="003366"/>
                </a:solidFill>
              </a:rPr>
              <a:t>74 Regular (yellow) School Buses</a:t>
            </a:r>
          </a:p>
          <a:p>
            <a:pPr algn="ctr"/>
            <a:r>
              <a:rPr lang="en-US" sz="2400" dirty="0" smtClean="0">
                <a:solidFill>
                  <a:srgbClr val="003366"/>
                </a:solidFill>
              </a:rPr>
              <a:t>12 Spare Buses</a:t>
            </a:r>
          </a:p>
          <a:p>
            <a:pPr algn="ctr"/>
            <a:r>
              <a:rPr lang="en-US" sz="2400" b="1" dirty="0" smtClean="0">
                <a:solidFill>
                  <a:srgbClr val="003366"/>
                </a:solidFill>
              </a:rPr>
              <a:t>Transporting over 3,250 students (X2) each day</a:t>
            </a:r>
          </a:p>
          <a:p>
            <a:pPr algn="ctr"/>
            <a:r>
              <a:rPr lang="en-US" sz="2400" b="1" dirty="0" smtClean="0">
                <a:solidFill>
                  <a:srgbClr val="003366"/>
                </a:solidFill>
              </a:rPr>
              <a:t>750,000 miles each year</a:t>
            </a:r>
          </a:p>
          <a:p>
            <a:endParaRPr lang="en-US" sz="2400" b="1" dirty="0" smtClean="0"/>
          </a:p>
          <a:p>
            <a:endParaRPr lang="en-US" sz="2400" b="1"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822652" y="3876448"/>
            <a:ext cx="3056841" cy="2292631"/>
          </a:xfrm>
          <a:prstGeom prst="rect">
            <a:avLst/>
          </a:prstGeom>
        </p:spPr>
      </p:pic>
    </p:spTree>
    <p:extLst>
      <p:ext uri="{BB962C8B-B14F-4D97-AF65-F5344CB8AC3E}">
        <p14:creationId xmlns:p14="http://schemas.microsoft.com/office/powerpoint/2010/main" val="12627893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763" y="0"/>
            <a:ext cx="7770813" cy="1429871"/>
          </a:xfrm>
        </p:spPr>
        <p:txBody>
          <a:bodyPr/>
          <a:lstStyle/>
          <a:p>
            <a:r>
              <a:rPr lang="en-US" dirty="0">
                <a:solidFill>
                  <a:srgbClr val="003366"/>
                </a:solidFill>
              </a:rPr>
              <a:t>Transporting Students    2016-2017</a:t>
            </a:r>
          </a:p>
        </p:txBody>
      </p:sp>
      <p:sp>
        <p:nvSpPr>
          <p:cNvPr id="3" name="Content Placeholder 2"/>
          <p:cNvSpPr>
            <a:spLocks noGrp="1"/>
          </p:cNvSpPr>
          <p:nvPr>
            <p:ph idx="1"/>
          </p:nvPr>
        </p:nvSpPr>
        <p:spPr>
          <a:xfrm>
            <a:off x="465667" y="1329663"/>
            <a:ext cx="7770813" cy="4257022"/>
          </a:xfrm>
        </p:spPr>
        <p:txBody>
          <a:bodyPr>
            <a:normAutofit/>
          </a:bodyPr>
          <a:lstStyle/>
          <a:p>
            <a:pPr algn="ctr"/>
            <a:r>
              <a:rPr lang="en-US" sz="2400" b="1" dirty="0" smtClean="0">
                <a:solidFill>
                  <a:srgbClr val="003366"/>
                </a:solidFill>
              </a:rPr>
              <a:t>21 Regular Activity (white) Buses</a:t>
            </a:r>
          </a:p>
          <a:p>
            <a:pPr algn="ctr"/>
            <a:r>
              <a:rPr lang="en-US" sz="2400" b="1" dirty="0" smtClean="0">
                <a:solidFill>
                  <a:srgbClr val="003366"/>
                </a:solidFill>
              </a:rPr>
              <a:t>Average Age- 18 years old</a:t>
            </a:r>
          </a:p>
          <a:p>
            <a:pPr algn="ctr"/>
            <a:r>
              <a:rPr lang="en-US" sz="2400" dirty="0" smtClean="0">
                <a:solidFill>
                  <a:srgbClr val="003366"/>
                </a:solidFill>
              </a:rPr>
              <a:t>6 Buses under 15 year old</a:t>
            </a:r>
            <a:endParaRPr lang="en-US" sz="2400" b="1" dirty="0" smtClean="0">
              <a:solidFill>
                <a:srgbClr val="003366"/>
              </a:solidFill>
            </a:endParaRPr>
          </a:p>
          <a:p>
            <a:pPr algn="ctr"/>
            <a:r>
              <a:rPr lang="en-US" sz="2400" b="1" dirty="0" smtClean="0">
                <a:solidFill>
                  <a:srgbClr val="003366"/>
                </a:solidFill>
              </a:rPr>
              <a:t>100,000 miles each year</a:t>
            </a:r>
          </a:p>
          <a:p>
            <a:pPr algn="ctr"/>
            <a:endParaRPr lang="en-US" sz="2400" b="1" dirty="0" smtClean="0"/>
          </a:p>
          <a:p>
            <a:endParaRPr lang="en-US" sz="2400" b="1" dirty="0" smtClean="0"/>
          </a:p>
          <a:p>
            <a:endParaRPr lang="en-US" sz="2400" b="1"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822652" y="3876448"/>
            <a:ext cx="3056841" cy="2292631"/>
          </a:xfrm>
          <a:prstGeom prst="rect">
            <a:avLst/>
          </a:prstGeom>
        </p:spPr>
      </p:pic>
    </p:spTree>
    <p:extLst>
      <p:ext uri="{BB962C8B-B14F-4D97-AF65-F5344CB8AC3E}">
        <p14:creationId xmlns:p14="http://schemas.microsoft.com/office/powerpoint/2010/main" val="32939589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132" y="0"/>
            <a:ext cx="7770813" cy="1429871"/>
          </a:xfrm>
        </p:spPr>
        <p:txBody>
          <a:bodyPr/>
          <a:lstStyle/>
          <a:p>
            <a:pPr algn="ctr"/>
            <a:r>
              <a:rPr lang="en-US" dirty="0" smtClean="0">
                <a:solidFill>
                  <a:srgbClr val="003366"/>
                </a:solidFill>
              </a:rPr>
              <a:t>Activity Bus</a:t>
            </a:r>
            <a:endParaRPr lang="en-US" dirty="0">
              <a:solidFill>
                <a:srgbClr val="003366"/>
              </a:solidFill>
            </a:endParaRPr>
          </a:p>
        </p:txBody>
      </p:sp>
      <p:sp>
        <p:nvSpPr>
          <p:cNvPr id="3" name="Content Placeholder 2"/>
          <p:cNvSpPr>
            <a:spLocks noGrp="1"/>
          </p:cNvSpPr>
          <p:nvPr>
            <p:ph idx="1"/>
          </p:nvPr>
        </p:nvSpPr>
        <p:spPr>
          <a:xfrm>
            <a:off x="690132" y="1329663"/>
            <a:ext cx="7770813" cy="4257022"/>
          </a:xfrm>
        </p:spPr>
        <p:txBody>
          <a:bodyPr>
            <a:normAutofit/>
          </a:bodyPr>
          <a:lstStyle/>
          <a:p>
            <a:pPr algn="ctr"/>
            <a:endParaRPr lang="en-US" sz="2400" b="1" dirty="0" smtClean="0"/>
          </a:p>
          <a:p>
            <a:endParaRPr lang="en-US" sz="2400" b="1" dirty="0" smtClean="0"/>
          </a:p>
          <a:p>
            <a:endParaRPr lang="en-US" sz="2400" b="1"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822652" y="3876448"/>
            <a:ext cx="3056841" cy="2292631"/>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946012949"/>
              </p:ext>
            </p:extLst>
          </p:nvPr>
        </p:nvGraphicFramePr>
        <p:xfrm>
          <a:off x="576200" y="1355840"/>
          <a:ext cx="7979076" cy="1798320"/>
        </p:xfrm>
        <a:graphic>
          <a:graphicData uri="http://schemas.openxmlformats.org/drawingml/2006/table">
            <a:tbl>
              <a:tblPr/>
              <a:tblGrid>
                <a:gridCol w="1329846"/>
                <a:gridCol w="1329846"/>
                <a:gridCol w="1329846"/>
                <a:gridCol w="1329846"/>
                <a:gridCol w="1329846"/>
                <a:gridCol w="1329846"/>
              </a:tblGrid>
              <a:tr h="200025">
                <a:tc>
                  <a:txBody>
                    <a:bodyPr/>
                    <a:lstStyle/>
                    <a:p>
                      <a:pPr algn="ctr" rtl="0" fontAlgn="b"/>
                      <a:r>
                        <a:rPr lang="en-US" dirty="0">
                          <a:solidFill>
                            <a:srgbClr val="003366"/>
                          </a:solidFill>
                          <a:effectLst/>
                          <a:latin typeface="arial"/>
                        </a:rPr>
                        <a:t>14-15</a:t>
                      </a:r>
                    </a:p>
                  </a:txBody>
                  <a:tcPr marL="28575" marR="28575" marT="19050" marB="19050" anchor="b">
                    <a:lnL w="12700" cap="flat" cmpd="sng" algn="ctr">
                      <a:solidFill>
                        <a:srgbClr val="003366"/>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rgbClr val="003366"/>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tx2">
                        <a:lumMod val="20000"/>
                        <a:lumOff val="80000"/>
                      </a:schemeClr>
                    </a:solidFill>
                  </a:tcPr>
                </a:tc>
                <a:tc>
                  <a:txBody>
                    <a:bodyPr/>
                    <a:lstStyle/>
                    <a:p>
                      <a:pPr algn="ctr" rtl="0" fontAlgn="b"/>
                      <a:r>
                        <a:rPr lang="en-US" dirty="0">
                          <a:solidFill>
                            <a:srgbClr val="003366"/>
                          </a:solidFill>
                          <a:effectLst/>
                          <a:latin typeface="arial"/>
                        </a:rPr>
                        <a:t># Buses</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rgbClr val="003366"/>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tx2">
                        <a:lumMod val="20000"/>
                        <a:lumOff val="80000"/>
                      </a:schemeClr>
                    </a:solidFill>
                  </a:tcPr>
                </a:tc>
                <a:tc>
                  <a:txBody>
                    <a:bodyPr/>
                    <a:lstStyle/>
                    <a:p>
                      <a:pPr algn="ctr" rtl="0" fontAlgn="b"/>
                      <a:r>
                        <a:rPr lang="en-US" dirty="0">
                          <a:solidFill>
                            <a:srgbClr val="003366"/>
                          </a:solidFill>
                          <a:effectLst/>
                          <a:latin typeface="arial"/>
                        </a:rPr>
                        <a:t>Average Mileage</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rgbClr val="003366"/>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tx2">
                        <a:lumMod val="20000"/>
                        <a:lumOff val="80000"/>
                      </a:schemeClr>
                    </a:solidFill>
                  </a:tcPr>
                </a:tc>
                <a:tc>
                  <a:txBody>
                    <a:bodyPr/>
                    <a:lstStyle/>
                    <a:p>
                      <a:pPr algn="ctr" rtl="0" fontAlgn="b"/>
                      <a:r>
                        <a:rPr lang="en-US" dirty="0">
                          <a:solidFill>
                            <a:srgbClr val="003366"/>
                          </a:solidFill>
                          <a:effectLst/>
                          <a:latin typeface="arial"/>
                        </a:rPr>
                        <a:t>Route Miles</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rgbClr val="003366"/>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tx2">
                        <a:lumMod val="20000"/>
                        <a:lumOff val="80000"/>
                      </a:schemeClr>
                    </a:solidFill>
                  </a:tcPr>
                </a:tc>
                <a:tc>
                  <a:txBody>
                    <a:bodyPr/>
                    <a:lstStyle/>
                    <a:p>
                      <a:pPr algn="ctr" rtl="0" fontAlgn="b"/>
                      <a:r>
                        <a:rPr lang="en-US" dirty="0">
                          <a:solidFill>
                            <a:srgbClr val="003366"/>
                          </a:solidFill>
                          <a:effectLst/>
                          <a:latin typeface="arial"/>
                        </a:rPr>
                        <a:t>Annual Operating Cost</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rgbClr val="003366"/>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tx2">
                        <a:lumMod val="20000"/>
                        <a:lumOff val="80000"/>
                      </a:schemeClr>
                    </a:solidFill>
                  </a:tcPr>
                </a:tc>
                <a:tc>
                  <a:txBody>
                    <a:bodyPr/>
                    <a:lstStyle/>
                    <a:p>
                      <a:pPr algn="ctr" rtl="0" fontAlgn="b"/>
                      <a:r>
                        <a:rPr lang="en-US" dirty="0">
                          <a:solidFill>
                            <a:srgbClr val="003366"/>
                          </a:solidFill>
                          <a:effectLst/>
                          <a:latin typeface="arial"/>
                        </a:rPr>
                        <a:t>Cost Per Mile</a:t>
                      </a:r>
                    </a:p>
                  </a:txBody>
                  <a:tcPr marL="28575" marR="28575" marT="19050" marB="19050" anchor="b">
                    <a:lnL w="9525" cap="flat" cmpd="sng" algn="ctr">
                      <a:solidFill>
                        <a:srgbClr val="CCCCCC"/>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tx2">
                        <a:lumMod val="20000"/>
                        <a:lumOff val="80000"/>
                      </a:schemeClr>
                    </a:solidFill>
                  </a:tcPr>
                </a:tc>
              </a:tr>
              <a:tr h="200025">
                <a:tc>
                  <a:txBody>
                    <a:bodyPr/>
                    <a:lstStyle/>
                    <a:p>
                      <a:pPr algn="ctr" rtl="0" fontAlgn="b"/>
                      <a:r>
                        <a:rPr lang="en-US" dirty="0">
                          <a:solidFill>
                            <a:srgbClr val="003366"/>
                          </a:solidFill>
                          <a:effectLst/>
                          <a:latin typeface="arial"/>
                        </a:rPr>
                        <a:t>20+</a:t>
                      </a:r>
                    </a:p>
                  </a:txBody>
                  <a:tcPr marL="28575" marR="28575" marT="19050" marB="19050" anchor="b">
                    <a:lnL w="12700" cap="flat" cmpd="sng" algn="ctr">
                      <a:solidFill>
                        <a:srgbClr val="003366"/>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tx2">
                        <a:lumMod val="20000"/>
                        <a:lumOff val="80000"/>
                      </a:schemeClr>
                    </a:solidFill>
                  </a:tcPr>
                </a:tc>
                <a:tc>
                  <a:txBody>
                    <a:bodyPr/>
                    <a:lstStyle/>
                    <a:p>
                      <a:pPr algn="ctr" rtl="0" fontAlgn="b"/>
                      <a:r>
                        <a:rPr lang="en-US" dirty="0">
                          <a:solidFill>
                            <a:srgbClr val="003366"/>
                          </a:solidFill>
                          <a:effectLst/>
                          <a:latin typeface="arial"/>
                        </a:rPr>
                        <a:t>11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tx2">
                        <a:lumMod val="20000"/>
                        <a:lumOff val="80000"/>
                      </a:schemeClr>
                    </a:solidFill>
                  </a:tcPr>
                </a:tc>
                <a:tc>
                  <a:txBody>
                    <a:bodyPr/>
                    <a:lstStyle/>
                    <a:p>
                      <a:pPr algn="ctr" rtl="0" fontAlgn="b"/>
                      <a:r>
                        <a:rPr lang="en-US" dirty="0">
                          <a:solidFill>
                            <a:srgbClr val="003366"/>
                          </a:solidFill>
                          <a:effectLst/>
                          <a:latin typeface="arial"/>
                        </a:rPr>
                        <a:t>164,431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tx2">
                        <a:lumMod val="20000"/>
                        <a:lumOff val="80000"/>
                      </a:schemeClr>
                    </a:solidFill>
                  </a:tcPr>
                </a:tc>
                <a:tc>
                  <a:txBody>
                    <a:bodyPr/>
                    <a:lstStyle/>
                    <a:p>
                      <a:pPr algn="ctr" rtl="0" fontAlgn="b"/>
                      <a:r>
                        <a:rPr lang="en-US" dirty="0">
                          <a:solidFill>
                            <a:srgbClr val="003366"/>
                          </a:solidFill>
                          <a:effectLst/>
                          <a:latin typeface="arial"/>
                        </a:rPr>
                        <a:t>30,550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tx2">
                        <a:lumMod val="20000"/>
                        <a:lumOff val="80000"/>
                      </a:schemeClr>
                    </a:solidFill>
                  </a:tcPr>
                </a:tc>
                <a:tc>
                  <a:txBody>
                    <a:bodyPr/>
                    <a:lstStyle/>
                    <a:p>
                      <a:pPr algn="ctr" rtl="0" fontAlgn="b"/>
                      <a:r>
                        <a:rPr lang="en-US" dirty="0">
                          <a:solidFill>
                            <a:srgbClr val="003366"/>
                          </a:solidFill>
                          <a:effectLst/>
                          <a:latin typeface="arial"/>
                        </a:rPr>
                        <a:t>$88,561.30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tx2">
                        <a:lumMod val="20000"/>
                        <a:lumOff val="80000"/>
                      </a:schemeClr>
                    </a:solidFill>
                  </a:tcPr>
                </a:tc>
                <a:tc>
                  <a:txBody>
                    <a:bodyPr/>
                    <a:lstStyle/>
                    <a:p>
                      <a:pPr algn="ctr" rtl="0" fontAlgn="b"/>
                      <a:r>
                        <a:rPr lang="en-US" dirty="0">
                          <a:solidFill>
                            <a:srgbClr val="003366"/>
                          </a:solidFill>
                          <a:effectLst/>
                          <a:latin typeface="arial"/>
                        </a:rPr>
                        <a:t>$2.90</a:t>
                      </a:r>
                    </a:p>
                  </a:txBody>
                  <a:tcPr marL="28575" marR="28575" marT="19050" marB="19050" anchor="b">
                    <a:lnL w="9525" cap="flat" cmpd="sng" algn="ctr">
                      <a:solidFill>
                        <a:srgbClr val="CCCCCC"/>
                      </a:solidFill>
                      <a:prstDash val="solid"/>
                      <a:round/>
                      <a:headEnd type="none" w="med" len="med"/>
                      <a:tailEnd type="none" w="med" len="med"/>
                    </a:lnL>
                    <a:lnR w="12700" cap="flat" cmpd="sng" algn="ctr">
                      <a:solidFill>
                        <a:srgbClr val="003366"/>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tx2">
                        <a:lumMod val="20000"/>
                        <a:lumOff val="80000"/>
                      </a:schemeClr>
                    </a:solidFill>
                  </a:tcPr>
                </a:tc>
              </a:tr>
              <a:tr h="200025">
                <a:tc>
                  <a:txBody>
                    <a:bodyPr/>
                    <a:lstStyle/>
                    <a:p>
                      <a:pPr algn="ctr" rtl="0" fontAlgn="b"/>
                      <a:r>
                        <a:rPr lang="en-US" dirty="0">
                          <a:solidFill>
                            <a:srgbClr val="003366"/>
                          </a:solidFill>
                          <a:effectLst/>
                          <a:latin typeface="arial"/>
                        </a:rPr>
                        <a:t>10 -</a:t>
                      </a:r>
                      <a:r>
                        <a:rPr lang="en-US" dirty="0" smtClean="0">
                          <a:solidFill>
                            <a:srgbClr val="003366"/>
                          </a:solidFill>
                          <a:effectLst/>
                          <a:latin typeface="arial"/>
                        </a:rPr>
                        <a:t>20</a:t>
                      </a:r>
                      <a:endParaRPr lang="en-US" dirty="0">
                        <a:solidFill>
                          <a:srgbClr val="003366"/>
                        </a:solidFill>
                        <a:effectLst/>
                        <a:latin typeface="arial"/>
                      </a:endParaRPr>
                    </a:p>
                  </a:txBody>
                  <a:tcPr marL="28575" marR="28575" marT="19050" marB="19050" anchor="b">
                    <a:lnL w="12700" cap="flat" cmpd="sng" algn="ctr">
                      <a:solidFill>
                        <a:srgbClr val="003366"/>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tx2">
                        <a:lumMod val="20000"/>
                        <a:lumOff val="80000"/>
                      </a:schemeClr>
                    </a:solidFill>
                  </a:tcPr>
                </a:tc>
                <a:tc>
                  <a:txBody>
                    <a:bodyPr/>
                    <a:lstStyle/>
                    <a:p>
                      <a:pPr algn="ctr" rtl="0" fontAlgn="b"/>
                      <a:r>
                        <a:rPr lang="en-US">
                          <a:solidFill>
                            <a:srgbClr val="003366"/>
                          </a:solidFill>
                          <a:effectLst/>
                          <a:latin typeface="arial"/>
                        </a:rPr>
                        <a:t>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tx2">
                        <a:lumMod val="20000"/>
                        <a:lumOff val="80000"/>
                      </a:schemeClr>
                    </a:solidFill>
                  </a:tcPr>
                </a:tc>
                <a:tc>
                  <a:txBody>
                    <a:bodyPr/>
                    <a:lstStyle/>
                    <a:p>
                      <a:pPr algn="ctr" rtl="0" fontAlgn="b"/>
                      <a:r>
                        <a:rPr lang="en-US" dirty="0">
                          <a:solidFill>
                            <a:srgbClr val="003366"/>
                          </a:solidFill>
                          <a:effectLst/>
                          <a:latin typeface="arial"/>
                        </a:rPr>
                        <a:t>168,916</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tx2">
                        <a:lumMod val="20000"/>
                        <a:lumOff val="80000"/>
                      </a:schemeClr>
                    </a:solidFill>
                  </a:tcPr>
                </a:tc>
                <a:tc>
                  <a:txBody>
                    <a:bodyPr/>
                    <a:lstStyle/>
                    <a:p>
                      <a:pPr algn="ctr" rtl="0" fontAlgn="b"/>
                      <a:r>
                        <a:rPr lang="en-US" dirty="0">
                          <a:solidFill>
                            <a:srgbClr val="003366"/>
                          </a:solidFill>
                          <a:effectLst/>
                          <a:latin typeface="arial"/>
                        </a:rPr>
                        <a:t>37,340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tx2">
                        <a:lumMod val="20000"/>
                        <a:lumOff val="80000"/>
                      </a:schemeClr>
                    </a:solidFill>
                  </a:tcPr>
                </a:tc>
                <a:tc>
                  <a:txBody>
                    <a:bodyPr/>
                    <a:lstStyle/>
                    <a:p>
                      <a:pPr algn="ctr" rtl="0" fontAlgn="b"/>
                      <a:r>
                        <a:rPr lang="en-US" dirty="0">
                          <a:solidFill>
                            <a:srgbClr val="003366"/>
                          </a:solidFill>
                          <a:effectLst/>
                          <a:latin typeface="arial"/>
                        </a:rPr>
                        <a:t>$65,306.74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tx2">
                        <a:lumMod val="20000"/>
                        <a:lumOff val="80000"/>
                      </a:schemeClr>
                    </a:solidFill>
                  </a:tcPr>
                </a:tc>
                <a:tc>
                  <a:txBody>
                    <a:bodyPr/>
                    <a:lstStyle/>
                    <a:p>
                      <a:pPr algn="ctr" rtl="0" fontAlgn="b"/>
                      <a:r>
                        <a:rPr lang="en-US" dirty="0">
                          <a:solidFill>
                            <a:srgbClr val="003366"/>
                          </a:solidFill>
                          <a:effectLst/>
                          <a:latin typeface="arial"/>
                        </a:rPr>
                        <a:t>$1.75</a:t>
                      </a:r>
                    </a:p>
                  </a:txBody>
                  <a:tcPr marL="28575" marR="28575" marT="19050" marB="19050" anchor="b">
                    <a:lnL w="9525" cap="flat" cmpd="sng" algn="ctr">
                      <a:solidFill>
                        <a:srgbClr val="CCCCCC"/>
                      </a:solidFill>
                      <a:prstDash val="solid"/>
                      <a:round/>
                      <a:headEnd type="none" w="med" len="med"/>
                      <a:tailEnd type="none" w="med" len="med"/>
                    </a:lnL>
                    <a:lnR w="12700" cap="flat" cmpd="sng" algn="ctr">
                      <a:solidFill>
                        <a:srgbClr val="003366"/>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tx2">
                        <a:lumMod val="20000"/>
                        <a:lumOff val="80000"/>
                      </a:schemeClr>
                    </a:solidFill>
                  </a:tcPr>
                </a:tc>
              </a:tr>
              <a:tr h="200025">
                <a:tc>
                  <a:txBody>
                    <a:bodyPr/>
                    <a:lstStyle/>
                    <a:p>
                      <a:pPr algn="ctr" rtl="0" fontAlgn="b"/>
                      <a:r>
                        <a:rPr lang="en-US">
                          <a:solidFill>
                            <a:srgbClr val="003366"/>
                          </a:solidFill>
                          <a:effectLst/>
                          <a:latin typeface="arial"/>
                        </a:rPr>
                        <a:t>Under 10</a:t>
                      </a:r>
                    </a:p>
                  </a:txBody>
                  <a:tcPr marL="28575" marR="28575" marT="19050" marB="19050" anchor="b">
                    <a:lnL w="12700" cap="flat" cmpd="sng" algn="ctr">
                      <a:solidFill>
                        <a:srgbClr val="003366"/>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chemeClr val="tx2">
                        <a:lumMod val="20000"/>
                        <a:lumOff val="80000"/>
                      </a:schemeClr>
                    </a:solidFill>
                  </a:tcPr>
                </a:tc>
                <a:tc>
                  <a:txBody>
                    <a:bodyPr/>
                    <a:lstStyle/>
                    <a:p>
                      <a:pPr algn="ctr" rtl="0" fontAlgn="b"/>
                      <a:r>
                        <a:rPr lang="en-US">
                          <a:solidFill>
                            <a:srgbClr val="003366"/>
                          </a:solidFill>
                          <a:effectLst/>
                          <a:latin typeface="arial"/>
                        </a:rPr>
                        <a:t>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chemeClr val="tx2">
                        <a:lumMod val="20000"/>
                        <a:lumOff val="80000"/>
                      </a:schemeClr>
                    </a:solidFill>
                  </a:tcPr>
                </a:tc>
                <a:tc>
                  <a:txBody>
                    <a:bodyPr/>
                    <a:lstStyle/>
                    <a:p>
                      <a:pPr algn="ctr" rtl="0" fontAlgn="b"/>
                      <a:r>
                        <a:rPr lang="en-US">
                          <a:solidFill>
                            <a:srgbClr val="003366"/>
                          </a:solidFill>
                          <a:effectLst/>
                          <a:latin typeface="arial"/>
                        </a:rPr>
                        <a:t>71,983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chemeClr val="tx2">
                        <a:lumMod val="20000"/>
                        <a:lumOff val="80000"/>
                      </a:schemeClr>
                    </a:solidFill>
                  </a:tcPr>
                </a:tc>
                <a:tc>
                  <a:txBody>
                    <a:bodyPr/>
                    <a:lstStyle/>
                    <a:p>
                      <a:pPr algn="ctr" rtl="0" fontAlgn="b"/>
                      <a:r>
                        <a:rPr lang="en-US">
                          <a:solidFill>
                            <a:srgbClr val="003366"/>
                          </a:solidFill>
                          <a:effectLst/>
                          <a:latin typeface="arial"/>
                        </a:rPr>
                        <a:t>39,213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chemeClr val="tx2">
                        <a:lumMod val="20000"/>
                        <a:lumOff val="80000"/>
                      </a:schemeClr>
                    </a:solidFill>
                  </a:tcPr>
                </a:tc>
                <a:tc>
                  <a:txBody>
                    <a:bodyPr/>
                    <a:lstStyle/>
                    <a:p>
                      <a:pPr algn="ctr" rtl="0" fontAlgn="b"/>
                      <a:r>
                        <a:rPr lang="en-US">
                          <a:solidFill>
                            <a:srgbClr val="003366"/>
                          </a:solidFill>
                          <a:effectLst/>
                          <a:latin typeface="arial"/>
                        </a:rPr>
                        <a:t>$43,050.76</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chemeClr val="tx2">
                        <a:lumMod val="20000"/>
                        <a:lumOff val="80000"/>
                      </a:schemeClr>
                    </a:solidFill>
                  </a:tcPr>
                </a:tc>
                <a:tc>
                  <a:txBody>
                    <a:bodyPr/>
                    <a:lstStyle/>
                    <a:p>
                      <a:pPr algn="ctr" rtl="0" fontAlgn="b"/>
                      <a:r>
                        <a:rPr lang="en-US" dirty="0">
                          <a:solidFill>
                            <a:srgbClr val="003366"/>
                          </a:solidFill>
                          <a:effectLst/>
                          <a:latin typeface="arial"/>
                        </a:rPr>
                        <a:t>$1.10</a:t>
                      </a:r>
                    </a:p>
                  </a:txBody>
                  <a:tcPr marL="28575" marR="28575" marT="19050" marB="19050" anchor="b">
                    <a:lnL w="9525" cap="flat" cmpd="sng" algn="ctr">
                      <a:solidFill>
                        <a:srgbClr val="CCCCCC"/>
                      </a:solidFill>
                      <a:prstDash val="solid"/>
                      <a:round/>
                      <a:headEnd type="none" w="med" len="med"/>
                      <a:tailEnd type="none" w="med" len="med"/>
                    </a:lnL>
                    <a:lnR w="12700" cap="flat" cmpd="sng" algn="ctr">
                      <a:solidFill>
                        <a:srgbClr val="003366"/>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chemeClr val="tx2">
                        <a:lumMod val="20000"/>
                        <a:lumOff val="80000"/>
                      </a:schemeClr>
                    </a:solidFill>
                  </a:tcPr>
                </a:tc>
              </a:tr>
            </a:tbl>
          </a:graphicData>
        </a:graphic>
      </p:graphicFrame>
    </p:spTree>
    <p:extLst>
      <p:ext uri="{BB962C8B-B14F-4D97-AF65-F5344CB8AC3E}">
        <p14:creationId xmlns:p14="http://schemas.microsoft.com/office/powerpoint/2010/main" val="8600927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132" y="0"/>
            <a:ext cx="7770813" cy="1429871"/>
          </a:xfrm>
        </p:spPr>
        <p:txBody>
          <a:bodyPr/>
          <a:lstStyle/>
          <a:p>
            <a:pPr algn="ctr"/>
            <a:r>
              <a:rPr lang="en-US" dirty="0" smtClean="0">
                <a:solidFill>
                  <a:srgbClr val="003366"/>
                </a:solidFill>
              </a:rPr>
              <a:t>Transporting Students    2016-2017</a:t>
            </a:r>
            <a:endParaRPr lang="en-US" dirty="0">
              <a:solidFill>
                <a:srgbClr val="003366"/>
              </a:solidFill>
            </a:endParaRPr>
          </a:p>
        </p:txBody>
      </p:sp>
      <p:sp>
        <p:nvSpPr>
          <p:cNvPr id="3" name="Content Placeholder 2"/>
          <p:cNvSpPr>
            <a:spLocks noGrp="1"/>
          </p:cNvSpPr>
          <p:nvPr>
            <p:ph idx="1"/>
          </p:nvPr>
        </p:nvSpPr>
        <p:spPr>
          <a:xfrm>
            <a:off x="690132" y="1329663"/>
            <a:ext cx="7770813" cy="4257022"/>
          </a:xfrm>
        </p:spPr>
        <p:txBody>
          <a:bodyPr>
            <a:normAutofit/>
          </a:bodyPr>
          <a:lstStyle/>
          <a:p>
            <a:pPr algn="ctr"/>
            <a:r>
              <a:rPr lang="en-US" sz="2400" b="1" dirty="0" smtClean="0">
                <a:solidFill>
                  <a:srgbClr val="003366"/>
                </a:solidFill>
              </a:rPr>
              <a:t>Transportation Capital Outlay Request</a:t>
            </a:r>
          </a:p>
          <a:p>
            <a:pPr algn="ctr"/>
            <a:r>
              <a:rPr lang="en-US" sz="2400" dirty="0" smtClean="0">
                <a:solidFill>
                  <a:srgbClr val="003366"/>
                </a:solidFill>
              </a:rPr>
              <a:t>$85,000-  1 New Activity Bus</a:t>
            </a:r>
          </a:p>
          <a:p>
            <a:pPr algn="ctr"/>
            <a:r>
              <a:rPr lang="en-US" sz="2400" b="1" dirty="0" smtClean="0">
                <a:solidFill>
                  <a:srgbClr val="003366"/>
                </a:solidFill>
              </a:rPr>
              <a:t>$15,000- 5 Camera Systems for New School Buses ($3,000 each)</a:t>
            </a:r>
          </a:p>
          <a:p>
            <a:pPr algn="ctr"/>
            <a:endParaRPr lang="en-US" sz="2400" b="1" dirty="0" smtClean="0"/>
          </a:p>
          <a:p>
            <a:endParaRPr lang="en-US" sz="2400" b="1" dirty="0" smtClean="0"/>
          </a:p>
          <a:p>
            <a:endParaRPr lang="en-US" sz="2400" b="1"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822652" y="3876448"/>
            <a:ext cx="3056841" cy="2292631"/>
          </a:xfrm>
          <a:prstGeom prst="rect">
            <a:avLst/>
          </a:prstGeom>
        </p:spPr>
      </p:pic>
    </p:spTree>
    <p:extLst>
      <p:ext uri="{BB962C8B-B14F-4D97-AF65-F5344CB8AC3E}">
        <p14:creationId xmlns:p14="http://schemas.microsoft.com/office/powerpoint/2010/main" val="29476668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11271"/>
            <a:ext cx="7772400" cy="1524000"/>
          </a:xfrm>
        </p:spPr>
        <p:txBody>
          <a:bodyPr/>
          <a:lstStyle/>
          <a:p>
            <a:pPr algn="ctr" eaLnBrk="1" fontAlgn="auto" hangingPunct="1">
              <a:spcAft>
                <a:spcPts val="0"/>
              </a:spcAft>
              <a:defRPr/>
            </a:pPr>
            <a:r>
              <a:rPr lang="en-US" dirty="0" smtClean="0"/>
              <a:t>   </a:t>
            </a:r>
            <a:r>
              <a:rPr lang="en-US" sz="3200" b="1" dirty="0" smtClean="0">
                <a:solidFill>
                  <a:srgbClr val="003366"/>
                </a:solidFill>
              </a:rPr>
              <a:t>The State of Child Nutrition</a:t>
            </a:r>
            <a:br>
              <a:rPr lang="en-US" sz="3200" b="1" dirty="0" smtClean="0">
                <a:solidFill>
                  <a:srgbClr val="003366"/>
                </a:solidFill>
              </a:rPr>
            </a:br>
            <a:r>
              <a:rPr lang="en-US" sz="3200" b="1" dirty="0">
                <a:solidFill>
                  <a:srgbClr val="003366"/>
                </a:solidFill>
              </a:rPr>
              <a:t> </a:t>
            </a:r>
            <a:r>
              <a:rPr lang="en-US" sz="3200" b="1" dirty="0" smtClean="0">
                <a:solidFill>
                  <a:srgbClr val="003366"/>
                </a:solidFill>
              </a:rPr>
              <a:t>2010 - 2015</a:t>
            </a:r>
            <a:endParaRPr lang="en-US" sz="3200" b="1" dirty="0">
              <a:solidFill>
                <a:srgbClr val="003366"/>
              </a:solidFill>
            </a:endParaRPr>
          </a:p>
        </p:txBody>
      </p:sp>
      <p:pic>
        <p:nvPicPr>
          <p:cNvPr id="1331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438400" y="2193099"/>
            <a:ext cx="4114800" cy="2219325"/>
          </a:xfrm>
        </p:spPr>
      </p:pic>
    </p:spTree>
    <p:extLst>
      <p:ext uri="{BB962C8B-B14F-4D97-AF65-F5344CB8AC3E}">
        <p14:creationId xmlns:p14="http://schemas.microsoft.com/office/powerpoint/2010/main" val="1523422785"/>
      </p:ext>
    </p:extLst>
  </p:cSld>
  <p:clrMapOvr>
    <a:masterClrMapping/>
  </p:clrMapOvr>
  <p:transition spd="slow">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39036" y="205635"/>
            <a:ext cx="7772400" cy="838200"/>
          </a:xfrm>
        </p:spPr>
        <p:txBody>
          <a:bodyPr/>
          <a:lstStyle/>
          <a:p>
            <a:pPr algn="ctr" eaLnBrk="1" fontAlgn="auto" hangingPunct="1">
              <a:spcAft>
                <a:spcPts val="0"/>
              </a:spcAft>
              <a:defRPr/>
            </a:pPr>
            <a:r>
              <a:rPr lang="en-US" sz="3600" b="1" dirty="0" smtClean="0">
                <a:solidFill>
                  <a:srgbClr val="003366"/>
                </a:solidFill>
              </a:rPr>
              <a:t>Food Cost</a:t>
            </a:r>
            <a:endParaRPr lang="en-US" sz="3600" b="1" dirty="0">
              <a:solidFill>
                <a:srgbClr val="003366"/>
              </a:solidFill>
            </a:endParaRPr>
          </a:p>
        </p:txBody>
      </p:sp>
      <p:sp>
        <p:nvSpPr>
          <p:cNvPr id="3" name="Subtitle 2"/>
          <p:cNvSpPr>
            <a:spLocks noGrp="1"/>
          </p:cNvSpPr>
          <p:nvPr>
            <p:ph type="subTitle" idx="4294967295"/>
          </p:nvPr>
        </p:nvSpPr>
        <p:spPr>
          <a:xfrm>
            <a:off x="1984548" y="1177447"/>
            <a:ext cx="5030027" cy="3505200"/>
          </a:xfrm>
          <a:ln>
            <a:solidFill>
              <a:schemeClr val="accent1"/>
            </a:solidFill>
          </a:ln>
        </p:spPr>
        <p:txBody>
          <a:bodyPr rtlCol="0">
            <a:normAutofit lnSpcReduction="10000"/>
          </a:bodyPr>
          <a:lstStyle/>
          <a:p>
            <a:pPr eaLnBrk="1" fontAlgn="auto" hangingPunct="1">
              <a:spcAft>
                <a:spcPts val="0"/>
              </a:spcAft>
              <a:defRPr/>
            </a:pPr>
            <a:r>
              <a:rPr lang="en-US" sz="2800" dirty="0"/>
              <a:t> </a:t>
            </a:r>
          </a:p>
          <a:p>
            <a:pPr eaLnBrk="1" fontAlgn="auto" hangingPunct="1">
              <a:spcAft>
                <a:spcPts val="0"/>
              </a:spcAft>
              <a:defRPr/>
            </a:pPr>
            <a:r>
              <a:rPr lang="en-US" sz="2800" dirty="0" smtClean="0">
                <a:solidFill>
                  <a:schemeClr val="accent1">
                    <a:lumMod val="75000"/>
                  </a:schemeClr>
                </a:solidFill>
              </a:rPr>
              <a:t> </a:t>
            </a:r>
            <a:r>
              <a:rPr lang="en-US" sz="2800" dirty="0" smtClean="0">
                <a:solidFill>
                  <a:srgbClr val="003366"/>
                </a:solidFill>
              </a:rPr>
              <a:t>2010      $ 1,868,671.74</a:t>
            </a:r>
          </a:p>
          <a:p>
            <a:pPr eaLnBrk="1" fontAlgn="auto" hangingPunct="1">
              <a:spcAft>
                <a:spcPts val="0"/>
              </a:spcAft>
              <a:defRPr/>
            </a:pPr>
            <a:r>
              <a:rPr lang="en-US" sz="2800" dirty="0" smtClean="0">
                <a:solidFill>
                  <a:srgbClr val="003366"/>
                </a:solidFill>
              </a:rPr>
              <a:t> 2011      $ 1,877,490.34</a:t>
            </a:r>
          </a:p>
          <a:p>
            <a:pPr eaLnBrk="1" fontAlgn="auto" hangingPunct="1">
              <a:spcAft>
                <a:spcPts val="0"/>
              </a:spcAft>
              <a:defRPr/>
            </a:pPr>
            <a:r>
              <a:rPr lang="en-US" sz="2800" dirty="0" smtClean="0">
                <a:solidFill>
                  <a:srgbClr val="003366"/>
                </a:solidFill>
              </a:rPr>
              <a:t> 2012      $ 2,027458.44</a:t>
            </a:r>
          </a:p>
          <a:p>
            <a:pPr eaLnBrk="1" fontAlgn="auto" hangingPunct="1">
              <a:spcAft>
                <a:spcPts val="0"/>
              </a:spcAft>
              <a:defRPr/>
            </a:pPr>
            <a:r>
              <a:rPr lang="en-US" sz="2800" dirty="0" smtClean="0">
                <a:solidFill>
                  <a:srgbClr val="003366"/>
                </a:solidFill>
              </a:rPr>
              <a:t> 2013      $ 2,129,758.70</a:t>
            </a:r>
          </a:p>
          <a:p>
            <a:pPr eaLnBrk="1" fontAlgn="auto" hangingPunct="1">
              <a:spcAft>
                <a:spcPts val="0"/>
              </a:spcAft>
              <a:defRPr/>
            </a:pPr>
            <a:r>
              <a:rPr lang="en-US" sz="2800" dirty="0" smtClean="0">
                <a:solidFill>
                  <a:srgbClr val="003366"/>
                </a:solidFill>
              </a:rPr>
              <a:t> 2014      $ 1,980,399.02</a:t>
            </a:r>
          </a:p>
          <a:p>
            <a:pPr eaLnBrk="1" fontAlgn="auto" hangingPunct="1">
              <a:spcAft>
                <a:spcPts val="0"/>
              </a:spcAft>
              <a:defRPr/>
            </a:pPr>
            <a:r>
              <a:rPr lang="en-US" sz="2800" dirty="0" smtClean="0">
                <a:solidFill>
                  <a:srgbClr val="003366"/>
                </a:solidFill>
              </a:rPr>
              <a:t> 2015      $ 1,886,175.50</a:t>
            </a:r>
          </a:p>
          <a:p>
            <a:pPr eaLnBrk="1" fontAlgn="auto" hangingPunct="1">
              <a:spcAft>
                <a:spcPts val="0"/>
              </a:spcAft>
              <a:defRPr/>
            </a:pPr>
            <a:endParaRPr lang="en-US" sz="2800" dirty="0"/>
          </a:p>
        </p:txBody>
      </p:sp>
    </p:spTree>
    <p:extLst>
      <p:ext uri="{BB962C8B-B14F-4D97-AF65-F5344CB8AC3E}">
        <p14:creationId xmlns:p14="http://schemas.microsoft.com/office/powerpoint/2010/main" val="727293251"/>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pPr algn="ctr" eaLnBrk="1" fontAlgn="auto" hangingPunct="1">
              <a:spcAft>
                <a:spcPts val="0"/>
              </a:spcAft>
              <a:defRPr/>
            </a:pPr>
            <a:r>
              <a:rPr lang="en-US" sz="3200" b="1" dirty="0" smtClean="0">
                <a:solidFill>
                  <a:srgbClr val="003366"/>
                </a:solidFill>
              </a:rPr>
              <a:t>Labor Cost  </a:t>
            </a:r>
            <a:endParaRPr lang="en-US" sz="3600" b="1" dirty="0">
              <a:solidFill>
                <a:srgbClr val="003366"/>
              </a:solidFill>
            </a:endParaRPr>
          </a:p>
        </p:txBody>
      </p:sp>
      <p:sp>
        <p:nvSpPr>
          <p:cNvPr id="3" name="Content Placeholder 2"/>
          <p:cNvSpPr>
            <a:spLocks noGrp="1"/>
          </p:cNvSpPr>
          <p:nvPr>
            <p:ph idx="1"/>
          </p:nvPr>
        </p:nvSpPr>
        <p:spPr>
          <a:xfrm>
            <a:off x="2350718" y="1146131"/>
            <a:ext cx="4864274" cy="3810000"/>
          </a:xfrm>
        </p:spPr>
        <p:txBody>
          <a:bodyPr rtlCol="0">
            <a:normAutofit/>
          </a:bodyPr>
          <a:lstStyle/>
          <a:p>
            <a:pPr marL="68580" indent="0" eaLnBrk="1" fontAlgn="auto" hangingPunct="1">
              <a:spcAft>
                <a:spcPts val="0"/>
              </a:spcAft>
              <a:buFont typeface="Wingdings 3" pitchFamily="18" charset="2"/>
              <a:buNone/>
              <a:defRPr/>
            </a:pPr>
            <a:endParaRPr lang="en-US" sz="2400" dirty="0"/>
          </a:p>
          <a:p>
            <a:pPr marL="525780" indent="-457200" eaLnBrk="1" fontAlgn="auto" hangingPunct="1">
              <a:spcAft>
                <a:spcPts val="0"/>
              </a:spcAft>
              <a:buFont typeface="Wingdings 3" pitchFamily="18" charset="2"/>
              <a:buAutoNum type="arabicPlain" startAt="2010"/>
              <a:defRPr/>
            </a:pPr>
            <a:r>
              <a:rPr lang="en-US" sz="2800" dirty="0" smtClean="0">
                <a:solidFill>
                  <a:srgbClr val="003366"/>
                </a:solidFill>
              </a:rPr>
              <a:t>      $ 1,838,412.85</a:t>
            </a:r>
          </a:p>
          <a:p>
            <a:pPr marL="68580" indent="0" eaLnBrk="1" fontAlgn="auto" hangingPunct="1">
              <a:spcAft>
                <a:spcPts val="0"/>
              </a:spcAft>
              <a:buFont typeface="Wingdings 3" pitchFamily="18" charset="2"/>
              <a:buNone/>
              <a:defRPr/>
            </a:pPr>
            <a:r>
              <a:rPr lang="en-US" sz="2800" dirty="0" smtClean="0">
                <a:solidFill>
                  <a:srgbClr val="003366"/>
                </a:solidFill>
              </a:rPr>
              <a:t>2011      $ 1,775,218.07</a:t>
            </a:r>
          </a:p>
          <a:p>
            <a:pPr marL="525780" indent="-457200" eaLnBrk="1" fontAlgn="auto" hangingPunct="1">
              <a:spcAft>
                <a:spcPts val="0"/>
              </a:spcAft>
              <a:buFont typeface="Wingdings 3" pitchFamily="18" charset="2"/>
              <a:buAutoNum type="arabicPlain" startAt="2012"/>
              <a:defRPr/>
            </a:pPr>
            <a:r>
              <a:rPr lang="en-US" sz="2800" dirty="0" smtClean="0">
                <a:solidFill>
                  <a:srgbClr val="003366"/>
                </a:solidFill>
              </a:rPr>
              <a:t>      $ 1,723,949.16</a:t>
            </a:r>
          </a:p>
          <a:p>
            <a:pPr marL="525780" indent="-457200" eaLnBrk="1" fontAlgn="auto" hangingPunct="1">
              <a:spcAft>
                <a:spcPts val="0"/>
              </a:spcAft>
              <a:buFont typeface="Wingdings 3" pitchFamily="18" charset="2"/>
              <a:buAutoNum type="arabicPlain" startAt="2012"/>
              <a:defRPr/>
            </a:pPr>
            <a:r>
              <a:rPr lang="en-US" sz="2800" dirty="0" smtClean="0">
                <a:solidFill>
                  <a:srgbClr val="003366"/>
                </a:solidFill>
              </a:rPr>
              <a:t>      $ 1,705,854.31</a:t>
            </a:r>
          </a:p>
          <a:p>
            <a:pPr marL="68580" indent="0" eaLnBrk="1" fontAlgn="auto" hangingPunct="1">
              <a:spcAft>
                <a:spcPts val="0"/>
              </a:spcAft>
              <a:buFont typeface="Wingdings 3" pitchFamily="18" charset="2"/>
              <a:buNone/>
              <a:defRPr/>
            </a:pPr>
            <a:r>
              <a:rPr lang="en-US" sz="2800" dirty="0" smtClean="0">
                <a:solidFill>
                  <a:srgbClr val="003366"/>
                </a:solidFill>
              </a:rPr>
              <a:t>2014     $ 1,563,750.85</a:t>
            </a:r>
          </a:p>
          <a:p>
            <a:pPr marL="68580" indent="0" eaLnBrk="1" fontAlgn="auto" hangingPunct="1">
              <a:spcAft>
                <a:spcPts val="0"/>
              </a:spcAft>
              <a:buFont typeface="Wingdings 3" pitchFamily="18" charset="2"/>
              <a:buNone/>
              <a:defRPr/>
            </a:pPr>
            <a:r>
              <a:rPr lang="en-US" sz="2800" dirty="0" smtClean="0">
                <a:solidFill>
                  <a:srgbClr val="003366"/>
                </a:solidFill>
              </a:rPr>
              <a:t>2015      $ 1,531,322.20</a:t>
            </a:r>
          </a:p>
          <a:p>
            <a:pPr marL="68580" indent="0" eaLnBrk="1" fontAlgn="auto" hangingPunct="1">
              <a:spcAft>
                <a:spcPts val="0"/>
              </a:spcAft>
              <a:buFont typeface="Wingdings 3" pitchFamily="18" charset="2"/>
              <a:buNone/>
              <a:defRPr/>
            </a:pPr>
            <a:endParaRPr lang="en-US" sz="2400" dirty="0">
              <a:solidFill>
                <a:schemeClr val="accent1">
                  <a:lumMod val="75000"/>
                </a:schemeClr>
              </a:solidFill>
            </a:endParaRPr>
          </a:p>
        </p:txBody>
      </p:sp>
    </p:spTree>
    <p:extLst>
      <p:ext uri="{BB962C8B-B14F-4D97-AF65-F5344CB8AC3E}">
        <p14:creationId xmlns:p14="http://schemas.microsoft.com/office/powerpoint/2010/main" val="37279987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699" y="368265"/>
            <a:ext cx="7520940" cy="548640"/>
          </a:xfrm>
        </p:spPr>
        <p:txBody>
          <a:bodyPr/>
          <a:lstStyle/>
          <a:p>
            <a:pPr algn="ctr" eaLnBrk="1" hangingPunct="1">
              <a:defRPr/>
            </a:pPr>
            <a:r>
              <a:rPr lang="en-US" dirty="0" smtClean="0"/>
              <a:t> </a:t>
            </a:r>
            <a:r>
              <a:rPr lang="en-US" sz="3200" b="1" dirty="0" smtClean="0">
                <a:solidFill>
                  <a:srgbClr val="003366"/>
                </a:solidFill>
              </a:rPr>
              <a:t>Cost of benefits</a:t>
            </a:r>
            <a:endParaRPr lang="en-US" sz="3200" b="1" dirty="0">
              <a:solidFill>
                <a:srgbClr val="003366"/>
              </a:solidFill>
            </a:endParaRPr>
          </a:p>
        </p:txBody>
      </p:sp>
      <p:sp>
        <p:nvSpPr>
          <p:cNvPr id="3" name="Content Placeholder 2"/>
          <p:cNvSpPr>
            <a:spLocks noGrp="1"/>
          </p:cNvSpPr>
          <p:nvPr>
            <p:ph idx="1"/>
          </p:nvPr>
        </p:nvSpPr>
        <p:spPr>
          <a:xfrm>
            <a:off x="2965536" y="789140"/>
            <a:ext cx="4036512" cy="3733800"/>
          </a:xfrm>
        </p:spPr>
        <p:txBody>
          <a:bodyPr/>
          <a:lstStyle/>
          <a:p>
            <a:pPr marL="69850" indent="0" eaLnBrk="1" hangingPunct="1">
              <a:buFont typeface="Wingdings 3" pitchFamily="18" charset="2"/>
              <a:buNone/>
              <a:defRPr/>
            </a:pPr>
            <a:endParaRPr lang="en-US" dirty="0"/>
          </a:p>
          <a:p>
            <a:pPr marL="69850" indent="0" eaLnBrk="1" hangingPunct="1">
              <a:buFont typeface="Wingdings 3" pitchFamily="18" charset="2"/>
              <a:buNone/>
              <a:defRPr/>
            </a:pPr>
            <a:endParaRPr lang="en-US" sz="2800" dirty="0" smtClean="0"/>
          </a:p>
          <a:p>
            <a:pPr eaLnBrk="1" hangingPunct="1">
              <a:defRPr/>
            </a:pPr>
            <a:r>
              <a:rPr lang="en-US" sz="2400" dirty="0" smtClean="0">
                <a:solidFill>
                  <a:srgbClr val="003366"/>
                </a:solidFill>
              </a:rPr>
              <a:t>2010       772,762.85       </a:t>
            </a:r>
          </a:p>
          <a:p>
            <a:pPr eaLnBrk="1" hangingPunct="1">
              <a:defRPr/>
            </a:pPr>
            <a:r>
              <a:rPr lang="en-US" sz="2400" dirty="0" smtClean="0">
                <a:solidFill>
                  <a:srgbClr val="003366"/>
                </a:solidFill>
              </a:rPr>
              <a:t>2011       815,832.15</a:t>
            </a:r>
          </a:p>
          <a:p>
            <a:pPr eaLnBrk="1" hangingPunct="1">
              <a:defRPr/>
            </a:pPr>
            <a:r>
              <a:rPr lang="en-US" sz="2400" dirty="0" smtClean="0">
                <a:solidFill>
                  <a:srgbClr val="003366"/>
                </a:solidFill>
              </a:rPr>
              <a:t>2012       860,846.80</a:t>
            </a:r>
          </a:p>
          <a:p>
            <a:pPr eaLnBrk="1" hangingPunct="1">
              <a:defRPr/>
            </a:pPr>
            <a:r>
              <a:rPr lang="en-US" sz="2400" dirty="0" smtClean="0">
                <a:solidFill>
                  <a:srgbClr val="003366"/>
                </a:solidFill>
              </a:rPr>
              <a:t>2013       892,553.35</a:t>
            </a:r>
          </a:p>
          <a:p>
            <a:pPr eaLnBrk="1" hangingPunct="1">
              <a:defRPr/>
            </a:pPr>
            <a:r>
              <a:rPr lang="en-US" sz="2400" dirty="0" smtClean="0">
                <a:solidFill>
                  <a:srgbClr val="003366"/>
                </a:solidFill>
              </a:rPr>
              <a:t>2014       869,372.15 </a:t>
            </a:r>
          </a:p>
          <a:p>
            <a:pPr eaLnBrk="1" hangingPunct="1">
              <a:defRPr/>
            </a:pPr>
            <a:r>
              <a:rPr lang="en-US" sz="2400" dirty="0" smtClean="0">
                <a:solidFill>
                  <a:srgbClr val="003366"/>
                </a:solidFill>
              </a:rPr>
              <a:t>2015       691601.79</a:t>
            </a:r>
            <a:endParaRPr lang="en-US" sz="2400" dirty="0">
              <a:solidFill>
                <a:srgbClr val="003366"/>
              </a:solidFill>
            </a:endParaRPr>
          </a:p>
        </p:txBody>
      </p:sp>
    </p:spTree>
    <p:extLst>
      <p:ext uri="{BB962C8B-B14F-4D97-AF65-F5344CB8AC3E}">
        <p14:creationId xmlns:p14="http://schemas.microsoft.com/office/powerpoint/2010/main" val="30332693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25676"/>
            <a:ext cx="7520940" cy="814192"/>
          </a:xfrm>
        </p:spPr>
        <p:txBody>
          <a:bodyPr>
            <a:normAutofit fontScale="90000"/>
          </a:bodyPr>
          <a:lstStyle/>
          <a:p>
            <a:pPr algn="ctr" eaLnBrk="1" hangingPunct="1">
              <a:defRPr/>
            </a:pPr>
            <a:r>
              <a:rPr lang="en-US" sz="3600" b="1" dirty="0" smtClean="0">
                <a:solidFill>
                  <a:srgbClr val="003366"/>
                </a:solidFill>
              </a:rPr>
              <a:t>Expenses</a:t>
            </a:r>
            <a:r>
              <a:rPr lang="en-US" b="1" dirty="0" smtClean="0"/>
              <a:t/>
            </a:r>
            <a:br>
              <a:rPr lang="en-US" b="1" dirty="0" smtClean="0"/>
            </a:br>
            <a:endParaRPr lang="en-US" b="1" dirty="0"/>
          </a:p>
        </p:txBody>
      </p:sp>
      <p:graphicFrame>
        <p:nvGraphicFramePr>
          <p:cNvPr id="17411" name="Chart 4"/>
          <p:cNvGraphicFramePr>
            <a:graphicFrameLocks/>
          </p:cNvGraphicFramePr>
          <p:nvPr>
            <p:extLst>
              <p:ext uri="{D42A27DB-BD31-4B8C-83A1-F6EECF244321}">
                <p14:modId xmlns:p14="http://schemas.microsoft.com/office/powerpoint/2010/main" val="870658278"/>
              </p:ext>
            </p:extLst>
          </p:nvPr>
        </p:nvGraphicFramePr>
        <p:xfrm>
          <a:off x="694499" y="1139868"/>
          <a:ext cx="7866063" cy="3733800"/>
        </p:xfrm>
        <a:graphic>
          <a:graphicData uri="http://schemas.openxmlformats.org/presentationml/2006/ole">
            <mc:AlternateContent xmlns:mc="http://schemas.openxmlformats.org/markup-compatibility/2006">
              <mc:Choice xmlns:v="urn:schemas-microsoft-com:vml" Requires="v">
                <p:oleObj spid="_x0000_s3096" name="Chart" r:id="rId4" imgW="7896256" imgH="3752730" progId="Excel.Chart.8">
                  <p:embed/>
                </p:oleObj>
              </mc:Choice>
              <mc:Fallback>
                <p:oleObj name="Chart" r:id="rId4" imgW="7896256" imgH="3752730"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499" y="1139868"/>
                        <a:ext cx="7866063" cy="3733800"/>
                      </a:xfrm>
                      <a:prstGeom prst="rect">
                        <a:avLst/>
                      </a:prstGeom>
                      <a:solidFill>
                        <a:srgbClr val="003366"/>
                      </a:solidFill>
                      <a:ln>
                        <a:noFill/>
                      </a:ln>
                    </p:spPr>
                  </p:pic>
                </p:oleObj>
              </mc:Fallback>
            </mc:AlternateContent>
          </a:graphicData>
        </a:graphic>
      </p:graphicFrame>
    </p:spTree>
    <p:extLst>
      <p:ext uri="{BB962C8B-B14F-4D97-AF65-F5344CB8AC3E}">
        <p14:creationId xmlns:p14="http://schemas.microsoft.com/office/powerpoint/2010/main" val="39373828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840"/>
            <a:ext cx="8229600" cy="603117"/>
          </a:xfrm>
        </p:spPr>
        <p:txBody>
          <a:bodyPr>
            <a:normAutofit/>
          </a:bodyPr>
          <a:lstStyle/>
          <a:p>
            <a:r>
              <a:rPr lang="en-US" sz="2000" b="1" dirty="0" smtClean="0">
                <a:solidFill>
                  <a:schemeClr val="tx2">
                    <a:lumMod val="50000"/>
                  </a:schemeClr>
                </a:solidFill>
              </a:rPr>
              <a:t>2.4 Million Cut – Board voted 02-16-16</a:t>
            </a:r>
            <a:endParaRPr lang="en-US" sz="2000" b="1" dirty="0">
              <a:solidFill>
                <a:schemeClr val="tx2">
                  <a:lumMod val="50000"/>
                </a:schemeClr>
              </a:solidFill>
            </a:endParaRPr>
          </a:p>
        </p:txBody>
      </p:sp>
      <p:pic>
        <p:nvPicPr>
          <p:cNvPr id="1028"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5364" y="438411"/>
            <a:ext cx="8805798" cy="6350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5201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dirty="0" smtClean="0"/>
              <a:t> </a:t>
            </a:r>
            <a:r>
              <a:rPr lang="en-US" sz="3200" b="1" dirty="0" smtClean="0">
                <a:solidFill>
                  <a:srgbClr val="003366"/>
                </a:solidFill>
              </a:rPr>
              <a:t>Revenue</a:t>
            </a:r>
            <a:endParaRPr lang="en-US" b="1" dirty="0">
              <a:solidFill>
                <a:srgbClr val="003366"/>
              </a:solidFill>
            </a:endParaRPr>
          </a:p>
        </p:txBody>
      </p:sp>
      <p:graphicFrame>
        <p:nvGraphicFramePr>
          <p:cNvPr id="18435" name="Content Placeholder 4"/>
          <p:cNvGraphicFramePr>
            <a:graphicFrameLocks noGrp="1"/>
          </p:cNvGraphicFramePr>
          <p:nvPr>
            <p:ph idx="1"/>
            <p:extLst>
              <p:ext uri="{D42A27DB-BD31-4B8C-83A1-F6EECF244321}">
                <p14:modId xmlns:p14="http://schemas.microsoft.com/office/powerpoint/2010/main" val="1265915844"/>
              </p:ext>
            </p:extLst>
          </p:nvPr>
        </p:nvGraphicFramePr>
        <p:xfrm>
          <a:off x="1111250" y="1338263"/>
          <a:ext cx="6915150" cy="3230562"/>
        </p:xfrm>
        <a:graphic>
          <a:graphicData uri="http://schemas.openxmlformats.org/presentationml/2006/ole">
            <mc:AlternateContent xmlns:mc="http://schemas.openxmlformats.org/markup-compatibility/2006">
              <mc:Choice xmlns:v="urn:schemas-microsoft-com:vml" Requires="v">
                <p:oleObj spid="_x0000_s4120" name="Worksheet" r:id="rId5" imgW="8318500" imgH="3886200" progId="Excel.Sheet.8">
                  <p:embed/>
                </p:oleObj>
              </mc:Choice>
              <mc:Fallback>
                <p:oleObj name="Worksheet" r:id="rId5" imgW="8318500" imgH="3886200" progId="Excel.Sheet.8">
                  <p:embed/>
                  <p:pic>
                    <p:nvPicPr>
                      <p:cNvPr id="0" name=""/>
                      <p:cNvPicPr>
                        <a:picLocks noGrp="1" noChangeArrowheads="1"/>
                      </p:cNvPicPr>
                      <p:nvPr/>
                    </p:nvPicPr>
                    <p:blipFill>
                      <a:blip r:embed="rId6"/>
                      <a:srcRect/>
                      <a:stretch>
                        <a:fillRect/>
                      </a:stretch>
                    </p:blipFill>
                    <p:spPr bwMode="auto">
                      <a:xfrm>
                        <a:off x="1111250" y="1338263"/>
                        <a:ext cx="6915150" cy="3230562"/>
                      </a:xfrm>
                      <a:prstGeom prst="rect">
                        <a:avLst/>
                      </a:prstGeom>
                      <a:solidFill>
                        <a:srgbClr val="003366"/>
                      </a:solidFill>
                      <a:ln>
                        <a:noFill/>
                      </a:ln>
                    </p:spPr>
                  </p:pic>
                </p:oleObj>
              </mc:Fallback>
            </mc:AlternateContent>
          </a:graphicData>
        </a:graphic>
      </p:graphicFrame>
    </p:spTree>
    <p:extLst>
      <p:ext uri="{BB962C8B-B14F-4D97-AF65-F5344CB8AC3E}">
        <p14:creationId xmlns:p14="http://schemas.microsoft.com/office/powerpoint/2010/main" val="23982475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3200" b="1" dirty="0" smtClean="0">
                <a:solidFill>
                  <a:srgbClr val="003366"/>
                </a:solidFill>
              </a:rPr>
              <a:t>Meal Price Increases</a:t>
            </a:r>
            <a:endParaRPr lang="en-US" sz="3200" b="1" dirty="0">
              <a:solidFill>
                <a:srgbClr val="003366"/>
              </a:solidFill>
            </a:endParaRPr>
          </a:p>
        </p:txBody>
      </p:sp>
      <p:sp>
        <p:nvSpPr>
          <p:cNvPr id="3" name="Content Placeholder 2"/>
          <p:cNvSpPr>
            <a:spLocks noGrp="1"/>
          </p:cNvSpPr>
          <p:nvPr>
            <p:ph idx="1"/>
          </p:nvPr>
        </p:nvSpPr>
        <p:spPr>
          <a:xfrm>
            <a:off x="1274523" y="1287050"/>
            <a:ext cx="7772400" cy="3733800"/>
          </a:xfrm>
        </p:spPr>
        <p:txBody>
          <a:bodyPr/>
          <a:lstStyle/>
          <a:p>
            <a:pPr marL="69850" indent="0">
              <a:buFont typeface="Wingdings 3" pitchFamily="18" charset="2"/>
              <a:buNone/>
              <a:defRPr/>
            </a:pPr>
            <a:r>
              <a:rPr lang="en-US" dirty="0" smtClean="0">
                <a:solidFill>
                  <a:srgbClr val="003366"/>
                </a:solidFill>
              </a:rPr>
              <a:t>                         </a:t>
            </a:r>
            <a:r>
              <a:rPr lang="en-US" sz="1800" dirty="0" smtClean="0">
                <a:solidFill>
                  <a:srgbClr val="003366"/>
                </a:solidFill>
              </a:rPr>
              <a:t>Breakfast         Lunch Elem         Lunch Middle &amp; High</a:t>
            </a:r>
          </a:p>
          <a:p>
            <a:pPr>
              <a:defRPr/>
            </a:pPr>
            <a:r>
              <a:rPr lang="en-US" sz="1800" dirty="0" smtClean="0">
                <a:solidFill>
                  <a:srgbClr val="003366"/>
                </a:solidFill>
              </a:rPr>
              <a:t>2010                 $1.00                 $2.00	</a:t>
            </a:r>
            <a:r>
              <a:rPr lang="en-US" sz="1800" dirty="0">
                <a:solidFill>
                  <a:srgbClr val="003366"/>
                </a:solidFill>
              </a:rPr>
              <a:t> </a:t>
            </a:r>
            <a:r>
              <a:rPr lang="en-US" sz="1800" dirty="0" smtClean="0">
                <a:solidFill>
                  <a:srgbClr val="003366"/>
                </a:solidFill>
              </a:rPr>
              <a:t>       $2.25</a:t>
            </a:r>
          </a:p>
          <a:p>
            <a:pPr>
              <a:defRPr/>
            </a:pPr>
            <a:r>
              <a:rPr lang="en-US" sz="1800" dirty="0" smtClean="0">
                <a:solidFill>
                  <a:srgbClr val="003366"/>
                </a:solidFill>
              </a:rPr>
              <a:t>2011                 $1.00                 $2.00                        $2.25</a:t>
            </a:r>
          </a:p>
          <a:p>
            <a:pPr>
              <a:defRPr/>
            </a:pPr>
            <a:r>
              <a:rPr lang="en-US" sz="1800" dirty="0" smtClean="0">
                <a:solidFill>
                  <a:srgbClr val="003366"/>
                </a:solidFill>
              </a:rPr>
              <a:t>2012                 $1.00                 $2.00                        $2.25          </a:t>
            </a:r>
          </a:p>
          <a:p>
            <a:pPr>
              <a:defRPr/>
            </a:pPr>
            <a:r>
              <a:rPr lang="en-US" sz="1800" dirty="0" smtClean="0">
                <a:solidFill>
                  <a:srgbClr val="003366"/>
                </a:solidFill>
              </a:rPr>
              <a:t>2013                 $1.00                 $2.10                        $2.35</a:t>
            </a:r>
          </a:p>
          <a:p>
            <a:pPr>
              <a:defRPr/>
            </a:pPr>
            <a:r>
              <a:rPr lang="en-US" sz="1800" dirty="0" smtClean="0">
                <a:solidFill>
                  <a:srgbClr val="003366"/>
                </a:solidFill>
              </a:rPr>
              <a:t>2014                 $1.00                 $2.20                        $2.45</a:t>
            </a:r>
          </a:p>
          <a:p>
            <a:pPr>
              <a:defRPr/>
            </a:pPr>
            <a:r>
              <a:rPr lang="en-US" sz="1800" dirty="0" smtClean="0">
                <a:solidFill>
                  <a:srgbClr val="003366"/>
                </a:solidFill>
              </a:rPr>
              <a:t>2015                 $1.00                 $2.30                        $2.55</a:t>
            </a:r>
          </a:p>
          <a:p>
            <a:pPr>
              <a:defRPr/>
            </a:pPr>
            <a:r>
              <a:rPr lang="en-US" sz="1800" dirty="0" smtClean="0">
                <a:solidFill>
                  <a:srgbClr val="003366"/>
                </a:solidFill>
              </a:rPr>
              <a:t>2016                 $1.25</a:t>
            </a:r>
            <a:r>
              <a:rPr lang="en-US" sz="1800" dirty="0">
                <a:solidFill>
                  <a:srgbClr val="003366"/>
                </a:solidFill>
              </a:rPr>
              <a:t> </a:t>
            </a:r>
            <a:r>
              <a:rPr lang="en-US" sz="1800" dirty="0" smtClean="0">
                <a:solidFill>
                  <a:srgbClr val="003366"/>
                </a:solidFill>
              </a:rPr>
              <a:t>                $2.40                        $2.65</a:t>
            </a:r>
            <a:endParaRPr lang="en-US" sz="1800" dirty="0">
              <a:solidFill>
                <a:srgbClr val="003366"/>
              </a:solidFill>
            </a:endParaRPr>
          </a:p>
        </p:txBody>
      </p:sp>
    </p:spTree>
    <p:extLst>
      <p:ext uri="{BB962C8B-B14F-4D97-AF65-F5344CB8AC3E}">
        <p14:creationId xmlns:p14="http://schemas.microsoft.com/office/powerpoint/2010/main" val="20335089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3200" b="1" dirty="0" smtClean="0">
                <a:solidFill>
                  <a:srgbClr val="003366"/>
                </a:solidFill>
              </a:rPr>
              <a:t>Fund Balance</a:t>
            </a:r>
            <a:endParaRPr lang="en-US" sz="3200" b="1" dirty="0">
              <a:solidFill>
                <a:srgbClr val="003366"/>
              </a:solidFill>
            </a:endParaRPr>
          </a:p>
        </p:txBody>
      </p:sp>
      <p:sp>
        <p:nvSpPr>
          <p:cNvPr id="20483" name="Content Placeholder 2"/>
          <p:cNvSpPr>
            <a:spLocks noGrp="1"/>
          </p:cNvSpPr>
          <p:nvPr>
            <p:ph idx="1"/>
          </p:nvPr>
        </p:nvSpPr>
        <p:spPr>
          <a:xfrm>
            <a:off x="363256" y="1287050"/>
            <a:ext cx="9043792" cy="3733800"/>
          </a:xfrm>
        </p:spPr>
        <p:txBody>
          <a:bodyPr/>
          <a:lstStyle/>
          <a:p>
            <a:endParaRPr lang="en-US" altLang="en-US" dirty="0" smtClean="0"/>
          </a:p>
          <a:p>
            <a:r>
              <a:rPr lang="en-US" altLang="en-US" sz="2200" dirty="0" smtClean="0">
                <a:solidFill>
                  <a:srgbClr val="003366"/>
                </a:solidFill>
              </a:rPr>
              <a:t>2010           $ 913,230.92</a:t>
            </a:r>
          </a:p>
          <a:p>
            <a:r>
              <a:rPr lang="en-US" altLang="en-US" sz="2200" dirty="0" smtClean="0">
                <a:solidFill>
                  <a:srgbClr val="003366"/>
                </a:solidFill>
              </a:rPr>
              <a:t>2011           $ 747,288.71         ($165,942.21)</a:t>
            </a:r>
          </a:p>
          <a:p>
            <a:r>
              <a:rPr lang="en-US" altLang="en-US" sz="2200" dirty="0" smtClean="0">
                <a:solidFill>
                  <a:srgbClr val="003366"/>
                </a:solidFill>
              </a:rPr>
              <a:t>2012           $ 496,654.07         ($250,637.64)</a:t>
            </a:r>
          </a:p>
          <a:p>
            <a:r>
              <a:rPr lang="en-US" altLang="en-US" sz="2200" dirty="0" smtClean="0">
                <a:solidFill>
                  <a:srgbClr val="003366"/>
                </a:solidFill>
              </a:rPr>
              <a:t>2013           $ 103,830.75         ($392,820.32)</a:t>
            </a:r>
          </a:p>
          <a:p>
            <a:r>
              <a:rPr lang="en-US" altLang="en-US" sz="2200" dirty="0" smtClean="0">
                <a:solidFill>
                  <a:srgbClr val="003366"/>
                </a:solidFill>
              </a:rPr>
              <a:t>2014           $0.00    BOE Transferred $3,617.09 to CN   ($103,830.75)</a:t>
            </a:r>
          </a:p>
          <a:p>
            <a:r>
              <a:rPr lang="en-US" altLang="en-US" sz="2200" dirty="0" smtClean="0">
                <a:solidFill>
                  <a:srgbClr val="003366"/>
                </a:solidFill>
              </a:rPr>
              <a:t>2015           $0.00    BOE Transferred $61,447.00 to CN</a:t>
            </a:r>
          </a:p>
        </p:txBody>
      </p:sp>
    </p:spTree>
    <p:extLst>
      <p:ext uri="{BB962C8B-B14F-4D97-AF65-F5344CB8AC3E}">
        <p14:creationId xmlns:p14="http://schemas.microsoft.com/office/powerpoint/2010/main" val="19552704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1686436088"/>
              </p:ext>
            </p:extLst>
          </p:nvPr>
        </p:nvGraphicFramePr>
        <p:xfrm>
          <a:off x="676406" y="44597"/>
          <a:ext cx="7891398" cy="6706932"/>
        </p:xfrm>
        <a:graphic>
          <a:graphicData uri="http://schemas.openxmlformats.org/presentationml/2006/ole">
            <mc:AlternateContent xmlns:mc="http://schemas.openxmlformats.org/markup-compatibility/2006">
              <mc:Choice xmlns:v="urn:schemas-microsoft-com:vml" Requires="v">
                <p:oleObj spid="_x0000_s5143" name="Worksheet" r:id="rId4" imgW="6372224" imgH="6353157" progId="Excel.Sheet.12">
                  <p:embed/>
                </p:oleObj>
              </mc:Choice>
              <mc:Fallback>
                <p:oleObj name="Worksheet" r:id="rId4" imgW="6372224" imgH="6353157" progId="Excel.Sheet.12">
                  <p:embed/>
                  <p:pic>
                    <p:nvPicPr>
                      <p:cNvPr id="0" name=""/>
                      <p:cNvPicPr/>
                      <p:nvPr/>
                    </p:nvPicPr>
                    <p:blipFill>
                      <a:blip r:embed="rId5"/>
                      <a:stretch>
                        <a:fillRect/>
                      </a:stretch>
                    </p:blipFill>
                    <p:spPr>
                      <a:xfrm>
                        <a:off x="676406" y="44597"/>
                        <a:ext cx="7891398" cy="6706932"/>
                      </a:xfrm>
                      <a:prstGeom prst="rect">
                        <a:avLst/>
                      </a:prstGeom>
                    </p:spPr>
                  </p:pic>
                </p:oleObj>
              </mc:Fallback>
            </mc:AlternateContent>
          </a:graphicData>
        </a:graphic>
      </p:graphicFrame>
    </p:spTree>
    <p:extLst>
      <p:ext uri="{BB962C8B-B14F-4D97-AF65-F5344CB8AC3E}">
        <p14:creationId xmlns:p14="http://schemas.microsoft.com/office/powerpoint/2010/main" val="67061005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510371694"/>
              </p:ext>
            </p:extLst>
          </p:nvPr>
        </p:nvGraphicFramePr>
        <p:xfrm>
          <a:off x="377256" y="1766172"/>
          <a:ext cx="8365911" cy="3851570"/>
        </p:xfrm>
        <a:graphic>
          <a:graphicData uri="http://schemas.openxmlformats.org/presentationml/2006/ole">
            <mc:AlternateContent xmlns:mc="http://schemas.openxmlformats.org/markup-compatibility/2006">
              <mc:Choice xmlns:v="urn:schemas-microsoft-com:vml" Requires="v">
                <p:oleObj spid="_x0000_s6182" name="Worksheet" r:id="rId4" imgW="6372224" imgH="2933638" progId="Excel.Sheet.12">
                  <p:embed/>
                </p:oleObj>
              </mc:Choice>
              <mc:Fallback>
                <p:oleObj name="Worksheet" r:id="rId4" imgW="6372224" imgH="2933638" progId="Excel.Sheet.12">
                  <p:embed/>
                  <p:pic>
                    <p:nvPicPr>
                      <p:cNvPr id="0" name=""/>
                      <p:cNvPicPr/>
                      <p:nvPr/>
                    </p:nvPicPr>
                    <p:blipFill>
                      <a:blip r:embed="rId5"/>
                      <a:stretch>
                        <a:fillRect/>
                      </a:stretch>
                    </p:blipFill>
                    <p:spPr>
                      <a:xfrm>
                        <a:off x="377256" y="1766172"/>
                        <a:ext cx="8365911" cy="385157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946914172"/>
              </p:ext>
            </p:extLst>
          </p:nvPr>
        </p:nvGraphicFramePr>
        <p:xfrm>
          <a:off x="377256" y="1090897"/>
          <a:ext cx="8365911" cy="675275"/>
        </p:xfrm>
        <a:graphic>
          <a:graphicData uri="http://schemas.openxmlformats.org/presentationml/2006/ole">
            <mc:AlternateContent xmlns:mc="http://schemas.openxmlformats.org/markup-compatibility/2006">
              <mc:Choice xmlns:v="urn:schemas-microsoft-com:vml" Requires="v">
                <p:oleObj spid="_x0000_s6183" name="Worksheet" r:id="rId7" imgW="6372224" imgH="514223" progId="Excel.Sheet.12">
                  <p:embed/>
                </p:oleObj>
              </mc:Choice>
              <mc:Fallback>
                <p:oleObj name="Worksheet" r:id="rId7" imgW="6372224" imgH="514223" progId="Excel.Sheet.12">
                  <p:embed/>
                  <p:pic>
                    <p:nvPicPr>
                      <p:cNvPr id="0" name=""/>
                      <p:cNvPicPr/>
                      <p:nvPr/>
                    </p:nvPicPr>
                    <p:blipFill>
                      <a:blip r:embed="rId8"/>
                      <a:stretch>
                        <a:fillRect/>
                      </a:stretch>
                    </p:blipFill>
                    <p:spPr>
                      <a:xfrm>
                        <a:off x="377256" y="1090897"/>
                        <a:ext cx="8365911" cy="675275"/>
                      </a:xfrm>
                      <a:prstGeom prst="rect">
                        <a:avLst/>
                      </a:prstGeom>
                    </p:spPr>
                  </p:pic>
                </p:oleObj>
              </mc:Fallback>
            </mc:AlternateContent>
          </a:graphicData>
        </a:graphic>
      </p:graphicFrame>
    </p:spTree>
    <p:extLst>
      <p:ext uri="{BB962C8B-B14F-4D97-AF65-F5344CB8AC3E}">
        <p14:creationId xmlns:p14="http://schemas.microsoft.com/office/powerpoint/2010/main" val="2495767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Title 1"/>
          <p:cNvSpPr>
            <a:spLocks noGrp="1"/>
          </p:cNvSpPr>
          <p:nvPr>
            <p:ph type="title"/>
          </p:nvPr>
        </p:nvSpPr>
        <p:spPr>
          <a:xfrm>
            <a:off x="811530" y="191356"/>
            <a:ext cx="7520940" cy="548640"/>
          </a:xfrm>
        </p:spPr>
        <p:txBody>
          <a:bodyPr/>
          <a:lstStyle/>
          <a:p>
            <a:pPr algn="ctr"/>
            <a:r>
              <a:rPr lang="en-US" sz="3200" b="1" dirty="0" smtClean="0">
                <a:solidFill>
                  <a:schemeClr val="tx2">
                    <a:lumMod val="50000"/>
                  </a:schemeClr>
                </a:solidFill>
              </a:rPr>
              <a:t>Personnel</a:t>
            </a:r>
            <a:endParaRPr lang="en-US" sz="3200" b="1" dirty="0">
              <a:solidFill>
                <a:schemeClr val="tx2">
                  <a:lumMod val="50000"/>
                </a:schemeClr>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676717792"/>
              </p:ext>
            </p:extLst>
          </p:nvPr>
        </p:nvGraphicFramePr>
        <p:xfrm>
          <a:off x="159982" y="888173"/>
          <a:ext cx="8787192" cy="3946873"/>
        </p:xfrm>
        <a:graphic>
          <a:graphicData uri="http://schemas.openxmlformats.org/presentationml/2006/ole">
            <mc:AlternateContent xmlns:mc="http://schemas.openxmlformats.org/markup-compatibility/2006">
              <mc:Choice xmlns:v="urn:schemas-microsoft-com:vml" Requires="v">
                <p:oleObj spid="_x0000_s2066" name="Worksheet" r:id="rId4" imgW="8525003" imgH="3829008" progId="Excel.Sheet.12">
                  <p:embed/>
                </p:oleObj>
              </mc:Choice>
              <mc:Fallback>
                <p:oleObj name="Worksheet" r:id="rId4" imgW="8525003" imgH="3829008" progId="Excel.Sheet.12">
                  <p:embed/>
                  <p:pic>
                    <p:nvPicPr>
                      <p:cNvPr id="0" name=""/>
                      <p:cNvPicPr/>
                      <p:nvPr/>
                    </p:nvPicPr>
                    <p:blipFill>
                      <a:blip r:embed="rId5"/>
                      <a:stretch>
                        <a:fillRect/>
                      </a:stretch>
                    </p:blipFill>
                    <p:spPr>
                      <a:xfrm>
                        <a:off x="159982" y="888173"/>
                        <a:ext cx="8787192" cy="3946873"/>
                      </a:xfrm>
                      <a:prstGeom prst="rect">
                        <a:avLst/>
                      </a:prstGeom>
                    </p:spPr>
                  </p:pic>
                </p:oleObj>
              </mc:Fallback>
            </mc:AlternateContent>
          </a:graphicData>
        </a:graphic>
      </p:graphicFrame>
    </p:spTree>
    <p:extLst>
      <p:ext uri="{BB962C8B-B14F-4D97-AF65-F5344CB8AC3E}">
        <p14:creationId xmlns:p14="http://schemas.microsoft.com/office/powerpoint/2010/main" val="42374222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smtClean="0">
                <a:solidFill>
                  <a:schemeClr val="tx2">
                    <a:lumMod val="50000"/>
                  </a:schemeClr>
                </a:solidFill>
              </a:rPr>
              <a:t>Performance</a:t>
            </a:r>
            <a:endParaRPr lang="en-US" sz="3200" b="1" dirty="0">
              <a:solidFill>
                <a:schemeClr val="tx2">
                  <a:lumMod val="50000"/>
                </a:schemeClr>
              </a:solidFill>
            </a:endParaRPr>
          </a:p>
        </p:txBody>
      </p:sp>
      <p:sp>
        <p:nvSpPr>
          <p:cNvPr id="3" name="Content Placeholder 2"/>
          <p:cNvSpPr>
            <a:spLocks noGrp="1"/>
          </p:cNvSpPr>
          <p:nvPr>
            <p:ph idx="1"/>
          </p:nvPr>
        </p:nvSpPr>
        <p:spPr>
          <a:xfrm>
            <a:off x="685800" y="1224220"/>
            <a:ext cx="7770813" cy="4846348"/>
          </a:xfrm>
        </p:spPr>
        <p:txBody>
          <a:bodyPr>
            <a:normAutofit/>
          </a:bodyPr>
          <a:lstStyle/>
          <a:p>
            <a:pPr>
              <a:buFont typeface="Wingdings" panose="05000000000000000000" pitchFamily="2" charset="2"/>
              <a:buChar char="v"/>
            </a:pPr>
            <a:r>
              <a:rPr lang="en-US" sz="2400" b="1" dirty="0">
                <a:solidFill>
                  <a:schemeClr val="tx2">
                    <a:lumMod val="50000"/>
                  </a:schemeClr>
                </a:solidFill>
              </a:rPr>
              <a:t>Ten years ago we ranked </a:t>
            </a:r>
            <a:r>
              <a:rPr lang="en-US" sz="2400" b="1" dirty="0" smtClean="0">
                <a:solidFill>
                  <a:schemeClr val="tx2">
                    <a:lumMod val="50000"/>
                  </a:schemeClr>
                </a:solidFill>
              </a:rPr>
              <a:t>40</a:t>
            </a:r>
            <a:r>
              <a:rPr lang="en-US" sz="2400" b="1" baseline="30000" dirty="0" smtClean="0">
                <a:solidFill>
                  <a:schemeClr val="tx2">
                    <a:lumMod val="50000"/>
                  </a:schemeClr>
                </a:solidFill>
              </a:rPr>
              <a:t>th</a:t>
            </a:r>
            <a:r>
              <a:rPr lang="en-US" sz="2400" b="1" dirty="0" smtClean="0">
                <a:solidFill>
                  <a:schemeClr val="tx2">
                    <a:lumMod val="50000"/>
                  </a:schemeClr>
                </a:solidFill>
              </a:rPr>
              <a:t> among 117 district in academic performance.</a:t>
            </a:r>
            <a:endParaRPr lang="en-US" sz="2400" b="1" dirty="0">
              <a:solidFill>
                <a:schemeClr val="tx2">
                  <a:lumMod val="50000"/>
                </a:schemeClr>
              </a:solidFill>
            </a:endParaRPr>
          </a:p>
          <a:p>
            <a:pPr>
              <a:buFont typeface="Wingdings" panose="05000000000000000000" pitchFamily="2" charset="2"/>
              <a:buChar char="v"/>
            </a:pPr>
            <a:r>
              <a:rPr lang="en-US" sz="2400" b="1" dirty="0" smtClean="0">
                <a:solidFill>
                  <a:schemeClr val="tx2">
                    <a:lumMod val="50000"/>
                  </a:schemeClr>
                </a:solidFill>
              </a:rPr>
              <a:t>In 2012-13, HCS </a:t>
            </a:r>
            <a:r>
              <a:rPr lang="en-US" sz="2400" b="1" dirty="0">
                <a:solidFill>
                  <a:schemeClr val="tx2">
                    <a:lumMod val="50000"/>
                  </a:schemeClr>
                </a:solidFill>
              </a:rPr>
              <a:t>outperformed </a:t>
            </a:r>
            <a:r>
              <a:rPr lang="en-US" sz="2400" b="1" dirty="0" smtClean="0">
                <a:solidFill>
                  <a:schemeClr val="tx2">
                    <a:lumMod val="50000"/>
                  </a:schemeClr>
                </a:solidFill>
              </a:rPr>
              <a:t>(composite</a:t>
            </a:r>
            <a:r>
              <a:rPr lang="en-US" sz="2400" b="1" dirty="0">
                <a:solidFill>
                  <a:schemeClr val="tx2">
                    <a:lumMod val="50000"/>
                  </a:schemeClr>
                </a:solidFill>
              </a:rPr>
              <a:t>) 85% of the other school districts in the </a:t>
            </a:r>
            <a:r>
              <a:rPr lang="en-US" sz="2400" b="1" dirty="0" smtClean="0">
                <a:solidFill>
                  <a:schemeClr val="tx2">
                    <a:lumMod val="50000"/>
                  </a:schemeClr>
                </a:solidFill>
              </a:rPr>
              <a:t>state.  The district was ranked 17</a:t>
            </a:r>
            <a:r>
              <a:rPr lang="en-US" sz="2400" b="1" baseline="30000" dirty="0" smtClean="0">
                <a:solidFill>
                  <a:schemeClr val="tx2">
                    <a:lumMod val="50000"/>
                  </a:schemeClr>
                </a:solidFill>
              </a:rPr>
              <a:t>th</a:t>
            </a:r>
            <a:r>
              <a:rPr lang="en-US" sz="2400" b="1" dirty="0" smtClean="0">
                <a:solidFill>
                  <a:schemeClr val="tx2">
                    <a:lumMod val="50000"/>
                  </a:schemeClr>
                </a:solidFill>
              </a:rPr>
              <a:t> of 115 school districts.</a:t>
            </a:r>
          </a:p>
          <a:p>
            <a:pPr>
              <a:buFont typeface="Wingdings" panose="05000000000000000000" pitchFamily="2" charset="2"/>
              <a:buChar char="v"/>
            </a:pPr>
            <a:r>
              <a:rPr lang="en-US" sz="2400" b="1" dirty="0" smtClean="0">
                <a:solidFill>
                  <a:schemeClr val="tx2">
                    <a:lumMod val="50000"/>
                  </a:schemeClr>
                </a:solidFill>
              </a:rPr>
              <a:t>In 2013-14 and 2014-15, HCS </a:t>
            </a:r>
            <a:r>
              <a:rPr lang="en-US" sz="2400" b="1" dirty="0">
                <a:solidFill>
                  <a:schemeClr val="tx2">
                    <a:lumMod val="50000"/>
                  </a:schemeClr>
                </a:solidFill>
              </a:rPr>
              <a:t>outperformed (composite) </a:t>
            </a:r>
            <a:r>
              <a:rPr lang="en-US" sz="2400" b="1" dirty="0" smtClean="0">
                <a:solidFill>
                  <a:schemeClr val="tx2">
                    <a:lumMod val="50000"/>
                  </a:schemeClr>
                </a:solidFill>
              </a:rPr>
              <a:t>87% </a:t>
            </a:r>
            <a:r>
              <a:rPr lang="en-US" sz="2400" b="1" dirty="0">
                <a:solidFill>
                  <a:schemeClr val="tx2">
                    <a:lumMod val="50000"/>
                  </a:schemeClr>
                </a:solidFill>
              </a:rPr>
              <a:t>of the other school districts in the </a:t>
            </a:r>
            <a:r>
              <a:rPr lang="en-US" sz="2400" b="1" dirty="0" smtClean="0">
                <a:solidFill>
                  <a:schemeClr val="tx2">
                    <a:lumMod val="50000"/>
                  </a:schemeClr>
                </a:solidFill>
              </a:rPr>
              <a:t>state.  </a:t>
            </a:r>
            <a:r>
              <a:rPr lang="en-US" sz="2400" b="1" dirty="0">
                <a:solidFill>
                  <a:schemeClr val="tx2">
                    <a:lumMod val="50000"/>
                  </a:schemeClr>
                </a:solidFill>
              </a:rPr>
              <a:t>The district was ranked </a:t>
            </a:r>
            <a:r>
              <a:rPr lang="en-US" sz="2400" b="1" dirty="0" smtClean="0">
                <a:solidFill>
                  <a:schemeClr val="tx2">
                    <a:lumMod val="50000"/>
                  </a:schemeClr>
                </a:solidFill>
              </a:rPr>
              <a:t>15th </a:t>
            </a:r>
            <a:r>
              <a:rPr lang="en-US" sz="2400" b="1" dirty="0">
                <a:solidFill>
                  <a:schemeClr val="tx2">
                    <a:lumMod val="50000"/>
                  </a:schemeClr>
                </a:solidFill>
              </a:rPr>
              <a:t>of 115 school districts.</a:t>
            </a:r>
          </a:p>
          <a:p>
            <a:pPr marL="0" indent="0">
              <a:buNone/>
            </a:pPr>
            <a:endParaRPr lang="en-US" sz="2400" b="1" dirty="0" smtClean="0"/>
          </a:p>
        </p:txBody>
      </p:sp>
      <p:pic>
        <p:nvPicPr>
          <p:cNvPr id="5122" name="Picture 2" descr="C:\Users\bking\AppData\Local\Microsoft\Windows\Temporary Internet Files\Content.IE5\1QAEETC8\PIF_teacher_performance[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638800" y="5290629"/>
            <a:ext cx="1739030" cy="1339053"/>
          </a:xfrm>
          <a:prstGeom prst="rect">
            <a:avLst/>
          </a:prstGeom>
          <a:noFill/>
          <a:ln w="76200">
            <a:solidFill>
              <a:schemeClr val="tx1">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630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12249"/>
          </a:xfrm>
        </p:spPr>
        <p:txBody>
          <a:bodyPr/>
          <a:lstStyle/>
          <a:p>
            <a:r>
              <a:rPr lang="en-US" dirty="0" smtClean="0"/>
              <a:t>Performance Letter Grades</a:t>
            </a:r>
            <a:endParaRPr lang="en-US" dirty="0"/>
          </a:p>
        </p:txBody>
      </p:sp>
      <p:sp>
        <p:nvSpPr>
          <p:cNvPr id="3" name="Content Placeholder 2"/>
          <p:cNvSpPr>
            <a:spLocks noGrp="1"/>
          </p:cNvSpPr>
          <p:nvPr>
            <p:ph idx="1"/>
          </p:nvPr>
        </p:nvSpPr>
        <p:spPr>
          <a:xfrm>
            <a:off x="685800" y="1158240"/>
            <a:ext cx="7770813" cy="5151120"/>
          </a:xfrm>
        </p:spPr>
        <p:txBody>
          <a:bodyPr>
            <a:noAutofit/>
          </a:bodyPr>
          <a:lstStyle/>
          <a:p>
            <a:r>
              <a:rPr lang="en-US" sz="1400" dirty="0" smtClean="0"/>
              <a:t>The NC General Assembly passed legislation requiring a letter grade for individual schools.</a:t>
            </a:r>
          </a:p>
          <a:p>
            <a:r>
              <a:rPr lang="en-US" sz="1400" dirty="0" smtClean="0"/>
              <a:t>2013-14</a:t>
            </a:r>
            <a:endParaRPr lang="en-US" sz="1400" i="1" dirty="0" smtClean="0"/>
          </a:p>
          <a:p>
            <a:pPr marL="0" indent="0">
              <a:buNone/>
            </a:pPr>
            <a:endParaRPr lang="en-US" sz="1400" dirty="0"/>
          </a:p>
          <a:p>
            <a:pPr marL="0" indent="0">
              <a:buNone/>
            </a:pPr>
            <a:endParaRPr lang="en-US" sz="1400" dirty="0" smtClean="0"/>
          </a:p>
          <a:p>
            <a:pPr marL="0" indent="0">
              <a:buNone/>
            </a:pPr>
            <a:endParaRPr lang="en-US" sz="1400" dirty="0" smtClean="0"/>
          </a:p>
          <a:p>
            <a:r>
              <a:rPr lang="en-US" sz="1400" dirty="0" smtClean="0"/>
              <a:t>2014-15</a:t>
            </a:r>
          </a:p>
          <a:p>
            <a:endParaRPr lang="en-US" sz="1400" dirty="0"/>
          </a:p>
          <a:p>
            <a:pPr marL="0" indent="0">
              <a:buNone/>
            </a:pPr>
            <a:endParaRPr lang="en-US" sz="1400" dirty="0"/>
          </a:p>
          <a:p>
            <a:pPr marL="0" indent="0">
              <a:buNone/>
            </a:pPr>
            <a:endParaRPr lang="en-US" sz="1400" dirty="0" smtClean="0"/>
          </a:p>
          <a:p>
            <a:r>
              <a:rPr lang="en-US" sz="1400" dirty="0" smtClean="0"/>
              <a:t>While the grades across the state correlated closely with poverty rates, there are “outliers” in the data.  Some wealthy schools performed pretty low and some high poverty schools perform well.  This was true for regular and charter schools.  We are an academic outlier … high poverty and high performance.</a:t>
            </a:r>
          </a:p>
          <a:p>
            <a:endParaRPr lang="en-US" sz="1400" dirty="0"/>
          </a:p>
        </p:txBody>
      </p:sp>
      <p:graphicFrame>
        <p:nvGraphicFramePr>
          <p:cNvPr id="4" name="Table 3"/>
          <p:cNvGraphicFramePr>
            <a:graphicFrameLocks noGrp="1"/>
          </p:cNvGraphicFramePr>
          <p:nvPr>
            <p:extLst>
              <p:ext uri="{D42A27DB-BD31-4B8C-83A1-F6EECF244321}">
                <p14:modId xmlns:p14="http://schemas.microsoft.com/office/powerpoint/2010/main" val="1180715130"/>
              </p:ext>
            </p:extLst>
          </p:nvPr>
        </p:nvGraphicFramePr>
        <p:xfrm>
          <a:off x="1143476" y="2023874"/>
          <a:ext cx="6903244" cy="1416201"/>
        </p:xfrm>
        <a:graphic>
          <a:graphicData uri="http://schemas.openxmlformats.org/drawingml/2006/table">
            <a:tbl>
              <a:tblPr firstRow="1" firstCol="1" bandRow="1">
                <a:tableStyleId>{5C22544A-7EE6-4342-B048-85BDC9FD1C3A}</a:tableStyleId>
              </a:tblPr>
              <a:tblGrid>
                <a:gridCol w="1129536"/>
                <a:gridCol w="2015140"/>
                <a:gridCol w="1775952"/>
                <a:gridCol w="1982616"/>
              </a:tblGrid>
              <a:tr h="262126">
                <a:tc>
                  <a:txBody>
                    <a:bodyPr/>
                    <a:lstStyle/>
                    <a:p>
                      <a:pPr marL="0" marR="0" algn="ctr">
                        <a:lnSpc>
                          <a:spcPct val="115000"/>
                        </a:lnSpc>
                        <a:spcBef>
                          <a:spcPts val="0"/>
                        </a:spcBef>
                        <a:spcAft>
                          <a:spcPts val="0"/>
                        </a:spcAft>
                      </a:pPr>
                      <a:r>
                        <a:rPr lang="en-US" sz="1200" dirty="0" smtClean="0">
                          <a:effectLst/>
                          <a:latin typeface="+mn-lt"/>
                          <a:ea typeface="+mn-ea"/>
                          <a:cs typeface="+mn-cs"/>
                        </a:rPr>
                        <a:t>Letter</a:t>
                      </a:r>
                      <a:r>
                        <a:rPr lang="en-US" sz="1200" baseline="0" dirty="0" smtClean="0">
                          <a:effectLst/>
                          <a:latin typeface="+mn-lt"/>
                          <a:ea typeface="+mn-ea"/>
                          <a:cs typeface="+mn-cs"/>
                        </a:rPr>
                        <a:t> Grade</a:t>
                      </a:r>
                      <a:endParaRPr lang="en-US" sz="12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rPr>
                        <a:t>All NC Schools</a:t>
                      </a:r>
                      <a:endParaRPr lang="en-US" sz="12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rPr>
                        <a:t>Charter Schools</a:t>
                      </a:r>
                      <a:endParaRPr lang="en-US" sz="12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rPr>
                        <a:t>Haywood County Schools</a:t>
                      </a:r>
                      <a:endParaRPr lang="en-US" sz="1200" dirty="0">
                        <a:effectLst/>
                        <a:latin typeface="Calibri"/>
                        <a:ea typeface="Calibri"/>
                        <a:cs typeface="Times New Roman"/>
                      </a:endParaRPr>
                    </a:p>
                  </a:txBody>
                  <a:tcPr marL="68580" marR="68580" marT="0" marB="0"/>
                </a:tc>
              </a:tr>
              <a:tr h="230815">
                <a:tc>
                  <a:txBody>
                    <a:bodyPr/>
                    <a:lstStyle/>
                    <a:p>
                      <a:pPr marL="0" marR="0" algn="ctr">
                        <a:lnSpc>
                          <a:spcPct val="115000"/>
                        </a:lnSpc>
                        <a:spcBef>
                          <a:spcPts val="0"/>
                        </a:spcBef>
                        <a:spcAft>
                          <a:spcPts val="0"/>
                        </a:spcAft>
                      </a:pPr>
                      <a:r>
                        <a:rPr lang="en-US" sz="1200" dirty="0">
                          <a:effectLst/>
                        </a:rPr>
                        <a:t>A</a:t>
                      </a:r>
                      <a:endParaRPr lang="en-US" sz="12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5.4%</a:t>
                      </a:r>
                      <a:endParaRPr lang="en-US" sz="12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11.1%</a:t>
                      </a:r>
                      <a:endParaRPr lang="en-US" sz="12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12.5%</a:t>
                      </a:r>
                      <a:endParaRPr lang="en-US" sz="1200" dirty="0">
                        <a:effectLst/>
                        <a:latin typeface="Calibri"/>
                        <a:ea typeface="Calibri"/>
                        <a:cs typeface="Times New Roman"/>
                      </a:endParaRPr>
                    </a:p>
                  </a:txBody>
                  <a:tcPr marL="68580" marR="68580" marT="0" marB="0">
                    <a:solidFill>
                      <a:schemeClr val="accent5">
                        <a:lumMod val="60000"/>
                        <a:lumOff val="40000"/>
                      </a:schemeClr>
                    </a:solidFill>
                  </a:tcPr>
                </a:tc>
              </a:tr>
              <a:tr h="230815">
                <a:tc>
                  <a:txBody>
                    <a:bodyPr/>
                    <a:lstStyle/>
                    <a:p>
                      <a:pPr marL="0" marR="0" algn="ctr">
                        <a:lnSpc>
                          <a:spcPct val="115000"/>
                        </a:lnSpc>
                        <a:spcBef>
                          <a:spcPts val="0"/>
                        </a:spcBef>
                        <a:spcAft>
                          <a:spcPts val="0"/>
                        </a:spcAft>
                      </a:pPr>
                      <a:r>
                        <a:rPr lang="en-US" sz="1200" dirty="0">
                          <a:effectLst/>
                        </a:rPr>
                        <a:t>B</a:t>
                      </a:r>
                      <a:endParaRPr lang="en-US" sz="12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24.0%</a:t>
                      </a:r>
                      <a:endParaRPr lang="en-US" sz="12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29.4%</a:t>
                      </a:r>
                      <a:endParaRPr lang="en-US" sz="12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31.25%</a:t>
                      </a:r>
                      <a:endParaRPr lang="en-US" sz="1200" dirty="0">
                        <a:effectLst/>
                        <a:latin typeface="Calibri"/>
                        <a:ea typeface="Calibri"/>
                        <a:cs typeface="Times New Roman"/>
                      </a:endParaRPr>
                    </a:p>
                  </a:txBody>
                  <a:tcPr marL="68580" marR="68580" marT="0" marB="0">
                    <a:solidFill>
                      <a:schemeClr val="accent5">
                        <a:lumMod val="60000"/>
                        <a:lumOff val="40000"/>
                      </a:schemeClr>
                    </a:solidFill>
                  </a:tcPr>
                </a:tc>
              </a:tr>
              <a:tr h="230815">
                <a:tc>
                  <a:txBody>
                    <a:bodyPr/>
                    <a:lstStyle/>
                    <a:p>
                      <a:pPr marL="0" marR="0" algn="ctr">
                        <a:lnSpc>
                          <a:spcPct val="115000"/>
                        </a:lnSpc>
                        <a:spcBef>
                          <a:spcPts val="0"/>
                        </a:spcBef>
                        <a:spcAft>
                          <a:spcPts val="0"/>
                        </a:spcAft>
                      </a:pPr>
                      <a:r>
                        <a:rPr lang="en-US" sz="1200" dirty="0">
                          <a:effectLst/>
                        </a:rPr>
                        <a:t>C</a:t>
                      </a:r>
                      <a:endParaRPr lang="en-US" sz="12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41.4%</a:t>
                      </a:r>
                      <a:endParaRPr lang="en-US" sz="12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27.8%</a:t>
                      </a:r>
                      <a:endParaRPr lang="en-US" sz="12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50%</a:t>
                      </a:r>
                      <a:endParaRPr lang="en-US" sz="1200" dirty="0">
                        <a:effectLst/>
                        <a:latin typeface="Calibri"/>
                        <a:ea typeface="Calibri"/>
                        <a:cs typeface="Times New Roman"/>
                      </a:endParaRPr>
                    </a:p>
                  </a:txBody>
                  <a:tcPr marL="68580" marR="68580" marT="0" marB="0">
                    <a:solidFill>
                      <a:schemeClr val="accent5">
                        <a:lumMod val="60000"/>
                        <a:lumOff val="40000"/>
                      </a:schemeClr>
                    </a:solidFill>
                  </a:tcPr>
                </a:tc>
              </a:tr>
              <a:tr h="230815">
                <a:tc>
                  <a:txBody>
                    <a:bodyPr/>
                    <a:lstStyle/>
                    <a:p>
                      <a:pPr marL="0" marR="0" algn="ctr">
                        <a:lnSpc>
                          <a:spcPct val="115000"/>
                        </a:lnSpc>
                        <a:spcBef>
                          <a:spcPts val="0"/>
                        </a:spcBef>
                        <a:spcAft>
                          <a:spcPts val="0"/>
                        </a:spcAft>
                      </a:pPr>
                      <a:r>
                        <a:rPr lang="en-US" sz="1200" dirty="0">
                          <a:effectLst/>
                        </a:rPr>
                        <a:t>D</a:t>
                      </a:r>
                      <a:endParaRPr lang="en-US" sz="12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23.1%</a:t>
                      </a:r>
                      <a:endParaRPr lang="en-US" sz="12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17.5%</a:t>
                      </a:r>
                      <a:endParaRPr lang="en-US" sz="1200" dirty="0">
                        <a:effectLst/>
                        <a:latin typeface="Calibri"/>
                        <a:ea typeface="Calibri"/>
                        <a:cs typeface="Times New Roman"/>
                      </a:endParaRPr>
                    </a:p>
                  </a:txBody>
                  <a:tcPr marL="68580" marR="68580" marT="0" marB="0">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effectLst/>
                        </a:rPr>
                        <a:t>0%</a:t>
                      </a:r>
                      <a:endParaRPr lang="en-US" sz="1200" dirty="0">
                        <a:effectLst/>
                        <a:latin typeface="Calibri"/>
                        <a:ea typeface="Calibri"/>
                        <a:cs typeface="Times New Roman"/>
                      </a:endParaRPr>
                    </a:p>
                  </a:txBody>
                  <a:tcPr marL="68580" marR="68580" marT="0" marB="0"/>
                </a:tc>
              </a:tr>
              <a:tr h="230815">
                <a:tc>
                  <a:txBody>
                    <a:bodyPr/>
                    <a:lstStyle/>
                    <a:p>
                      <a:pPr marL="0" marR="0" algn="ctr">
                        <a:lnSpc>
                          <a:spcPct val="115000"/>
                        </a:lnSpc>
                        <a:spcBef>
                          <a:spcPts val="0"/>
                        </a:spcBef>
                        <a:spcAft>
                          <a:spcPts val="0"/>
                        </a:spcAft>
                      </a:pPr>
                      <a:r>
                        <a:rPr lang="en-US" sz="1200" dirty="0">
                          <a:effectLst/>
                        </a:rPr>
                        <a:t>F</a:t>
                      </a:r>
                      <a:endParaRPr lang="en-US" sz="12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6.0%</a:t>
                      </a:r>
                      <a:endParaRPr lang="en-US" sz="12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13.5%</a:t>
                      </a:r>
                      <a:endParaRPr lang="en-US" sz="1200" dirty="0">
                        <a:effectLst/>
                        <a:latin typeface="Calibri"/>
                        <a:ea typeface="Calibri"/>
                        <a:cs typeface="Times New Roman"/>
                      </a:endParaRPr>
                    </a:p>
                  </a:txBody>
                  <a:tcPr marL="68580" marR="68580" marT="0" marB="0">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effectLst/>
                        </a:rPr>
                        <a:t>0</a:t>
                      </a:r>
                      <a:r>
                        <a:rPr lang="en-US" sz="1200" dirty="0" smtClean="0">
                          <a:effectLst/>
                        </a:rPr>
                        <a:t>%</a:t>
                      </a:r>
                      <a:endParaRPr lang="en-US" sz="1200" dirty="0">
                        <a:effectLst/>
                        <a:latin typeface="Calibri"/>
                        <a:ea typeface="Calibri"/>
                        <a:cs typeface="Times New Roman"/>
                      </a:endParaRPr>
                    </a:p>
                  </a:txBody>
                  <a:tcPr marL="68580" marR="68580"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730832075"/>
              </p:ext>
            </p:extLst>
          </p:nvPr>
        </p:nvGraphicFramePr>
        <p:xfrm>
          <a:off x="1143476" y="3941064"/>
          <a:ext cx="6903244" cy="1305909"/>
        </p:xfrm>
        <a:graphic>
          <a:graphicData uri="http://schemas.openxmlformats.org/drawingml/2006/table">
            <a:tbl>
              <a:tblPr firstRow="1" firstCol="1" bandRow="1">
                <a:tableStyleId>{5C22544A-7EE6-4342-B048-85BDC9FD1C3A}</a:tableStyleId>
              </a:tblPr>
              <a:tblGrid>
                <a:gridCol w="1241492"/>
                <a:gridCol w="1885280"/>
                <a:gridCol w="1801368"/>
                <a:gridCol w="1975104"/>
              </a:tblGrid>
              <a:tr h="254349">
                <a:tc>
                  <a:txBody>
                    <a:bodyPr/>
                    <a:lstStyle/>
                    <a:p>
                      <a:pPr marL="0" marR="0" algn="ctr">
                        <a:lnSpc>
                          <a:spcPct val="115000"/>
                        </a:lnSpc>
                        <a:spcBef>
                          <a:spcPts val="0"/>
                        </a:spcBef>
                        <a:spcAft>
                          <a:spcPts val="0"/>
                        </a:spcAft>
                      </a:pPr>
                      <a:r>
                        <a:rPr lang="en-US" sz="1200" dirty="0">
                          <a:effectLst/>
                        </a:rPr>
                        <a:t>Letter Grade</a:t>
                      </a:r>
                      <a:endParaRPr lang="en-US" sz="12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All NC Schools</a:t>
                      </a:r>
                      <a:endParaRPr lang="en-US" sz="12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Charter Schools</a:t>
                      </a:r>
                      <a:endParaRPr lang="en-US" sz="12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Haywood County Schools</a:t>
                      </a:r>
                      <a:endParaRPr lang="en-US" sz="120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200">
                          <a:effectLst/>
                        </a:rPr>
                        <a:t>A or A+</a:t>
                      </a:r>
                      <a:endParaRPr lang="en-US" sz="12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2.1%</a:t>
                      </a:r>
                      <a:endParaRPr lang="en-US" sz="12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7.5%</a:t>
                      </a:r>
                      <a:endParaRPr lang="en-US" sz="12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13.3%</a:t>
                      </a:r>
                      <a:endParaRPr lang="en-US" sz="1200" dirty="0">
                        <a:effectLst/>
                        <a:latin typeface="Calibri"/>
                        <a:ea typeface="Calibri"/>
                        <a:cs typeface="Times New Roman"/>
                      </a:endParaRPr>
                    </a:p>
                  </a:txBody>
                  <a:tcPr marL="68580" marR="68580" marT="0" marB="0">
                    <a:solidFill>
                      <a:schemeClr val="accent5">
                        <a:lumMod val="60000"/>
                        <a:lumOff val="40000"/>
                      </a:schemeClr>
                    </a:solidFill>
                  </a:tcPr>
                </a:tc>
              </a:tr>
              <a:tr h="0">
                <a:tc>
                  <a:txBody>
                    <a:bodyPr/>
                    <a:lstStyle/>
                    <a:p>
                      <a:pPr marL="0" marR="0">
                        <a:lnSpc>
                          <a:spcPct val="115000"/>
                        </a:lnSpc>
                        <a:spcBef>
                          <a:spcPts val="0"/>
                        </a:spcBef>
                        <a:spcAft>
                          <a:spcPts val="0"/>
                        </a:spcAft>
                      </a:pPr>
                      <a:r>
                        <a:rPr lang="en-US" sz="1200">
                          <a:effectLst/>
                        </a:rPr>
                        <a:t>B</a:t>
                      </a:r>
                      <a:endParaRPr lang="en-US" sz="12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19.1%</a:t>
                      </a:r>
                      <a:endParaRPr lang="en-US" sz="12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44.8%</a:t>
                      </a:r>
                      <a:endParaRPr lang="en-US" sz="12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53.3%</a:t>
                      </a:r>
                      <a:endParaRPr lang="en-US" sz="1200" dirty="0">
                        <a:effectLst/>
                        <a:latin typeface="Calibri"/>
                        <a:ea typeface="Calibri"/>
                        <a:cs typeface="Times New Roman"/>
                      </a:endParaRPr>
                    </a:p>
                  </a:txBody>
                  <a:tcPr marL="68580" marR="68580" marT="0" marB="0">
                    <a:solidFill>
                      <a:schemeClr val="accent5">
                        <a:lumMod val="60000"/>
                        <a:lumOff val="40000"/>
                      </a:schemeClr>
                    </a:solidFill>
                  </a:tcPr>
                </a:tc>
              </a:tr>
              <a:tr h="0">
                <a:tc>
                  <a:txBody>
                    <a:bodyPr/>
                    <a:lstStyle/>
                    <a:p>
                      <a:pPr marL="0" marR="0">
                        <a:lnSpc>
                          <a:spcPct val="115000"/>
                        </a:lnSpc>
                        <a:spcBef>
                          <a:spcPts val="0"/>
                        </a:spcBef>
                        <a:spcAft>
                          <a:spcPts val="0"/>
                        </a:spcAft>
                      </a:pPr>
                      <a:r>
                        <a:rPr lang="en-US" sz="1200">
                          <a:effectLst/>
                        </a:rPr>
                        <a:t>C</a:t>
                      </a:r>
                      <a:endParaRPr lang="en-US" sz="12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43.3%</a:t>
                      </a:r>
                      <a:endParaRPr lang="en-US" sz="12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21.6%</a:t>
                      </a:r>
                      <a:endParaRPr lang="en-US" sz="12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33.3%</a:t>
                      </a:r>
                      <a:endParaRPr lang="en-US" sz="1200" dirty="0">
                        <a:effectLst/>
                        <a:latin typeface="Calibri"/>
                        <a:ea typeface="Calibri"/>
                        <a:cs typeface="Times New Roman"/>
                      </a:endParaRPr>
                    </a:p>
                  </a:txBody>
                  <a:tcPr marL="68580" marR="68580" marT="0" marB="0">
                    <a:solidFill>
                      <a:schemeClr val="accent5">
                        <a:lumMod val="60000"/>
                        <a:lumOff val="40000"/>
                      </a:schemeClr>
                    </a:solidFill>
                  </a:tcPr>
                </a:tc>
              </a:tr>
              <a:tr h="0">
                <a:tc>
                  <a:txBody>
                    <a:bodyPr/>
                    <a:lstStyle/>
                    <a:p>
                      <a:pPr marL="0" marR="0">
                        <a:lnSpc>
                          <a:spcPct val="115000"/>
                        </a:lnSpc>
                        <a:spcBef>
                          <a:spcPts val="0"/>
                        </a:spcBef>
                        <a:spcAft>
                          <a:spcPts val="0"/>
                        </a:spcAft>
                      </a:pPr>
                      <a:r>
                        <a:rPr lang="en-US" sz="1200">
                          <a:effectLst/>
                        </a:rPr>
                        <a:t>D</a:t>
                      </a:r>
                      <a:endParaRPr lang="en-US" sz="12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29.4%</a:t>
                      </a:r>
                      <a:endParaRPr lang="en-US" sz="12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18.7%</a:t>
                      </a:r>
                      <a:endParaRPr lang="en-US" sz="1200">
                        <a:effectLst/>
                        <a:latin typeface="Calibri"/>
                        <a:ea typeface="Calibri"/>
                        <a:cs typeface="Times New Roman"/>
                      </a:endParaRPr>
                    </a:p>
                  </a:txBody>
                  <a:tcPr marL="68580" marR="68580" marT="0" marB="0">
                    <a:solidFill>
                      <a:schemeClr val="accent3">
                        <a:lumMod val="60000"/>
                        <a:lumOff val="40000"/>
                      </a:schemeClr>
                    </a:solidFill>
                  </a:tcPr>
                </a:tc>
                <a:tc>
                  <a:txBody>
                    <a:bodyPr/>
                    <a:lstStyle/>
                    <a:p>
                      <a:pPr marL="0" marR="0" algn="ctr">
                        <a:lnSpc>
                          <a:spcPct val="115000"/>
                        </a:lnSpc>
                        <a:spcBef>
                          <a:spcPts val="0"/>
                        </a:spcBef>
                        <a:spcAft>
                          <a:spcPts val="0"/>
                        </a:spcAft>
                      </a:pPr>
                      <a:r>
                        <a:rPr lang="en-US" sz="1200">
                          <a:effectLst/>
                        </a:rPr>
                        <a:t>0%</a:t>
                      </a:r>
                      <a:endParaRPr lang="en-US" sz="120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200">
                          <a:effectLst/>
                        </a:rPr>
                        <a:t>F</a:t>
                      </a:r>
                      <a:endParaRPr lang="en-US" sz="12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6.1%</a:t>
                      </a:r>
                      <a:endParaRPr lang="en-US" sz="12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7.5%</a:t>
                      </a:r>
                      <a:endParaRPr lang="en-US" sz="1200" dirty="0">
                        <a:effectLst/>
                        <a:latin typeface="Calibri"/>
                        <a:ea typeface="Calibri"/>
                        <a:cs typeface="Times New Roman"/>
                      </a:endParaRPr>
                    </a:p>
                  </a:txBody>
                  <a:tcPr marL="68580" marR="68580" marT="0" marB="0">
                    <a:solidFill>
                      <a:schemeClr val="accent3">
                        <a:lumMod val="60000"/>
                        <a:lumOff val="40000"/>
                      </a:schemeClr>
                    </a:solidFill>
                  </a:tcPr>
                </a:tc>
                <a:tc>
                  <a:txBody>
                    <a:bodyPr/>
                    <a:lstStyle/>
                    <a:p>
                      <a:pPr marL="0" marR="0" algn="ctr">
                        <a:lnSpc>
                          <a:spcPct val="115000"/>
                        </a:lnSpc>
                        <a:spcBef>
                          <a:spcPts val="0"/>
                        </a:spcBef>
                        <a:spcAft>
                          <a:spcPts val="0"/>
                        </a:spcAft>
                      </a:pPr>
                      <a:r>
                        <a:rPr lang="en-US" sz="1200" dirty="0">
                          <a:effectLst/>
                        </a:rPr>
                        <a:t>0%</a:t>
                      </a:r>
                      <a:endParaRPr lang="en-US" sz="12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3280384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84576078"/>
              </p:ext>
            </p:extLst>
          </p:nvPr>
        </p:nvGraphicFramePr>
        <p:xfrm>
          <a:off x="325677" y="581025"/>
          <a:ext cx="8455068" cy="5362577"/>
        </p:xfrm>
        <a:graphic>
          <a:graphicData uri="http://schemas.openxmlformats.org/drawingml/2006/table">
            <a:tbl>
              <a:tblPr>
                <a:tableStyleId>{B301B821-A1FF-4177-AEE7-76D212191A09}</a:tableStyleId>
              </a:tblPr>
              <a:tblGrid>
                <a:gridCol w="1688200"/>
                <a:gridCol w="2344722"/>
                <a:gridCol w="4422146"/>
              </a:tblGrid>
              <a:tr h="525718">
                <a:tc gridSpan="3">
                  <a:txBody>
                    <a:bodyPr/>
                    <a:lstStyle/>
                    <a:p>
                      <a:pPr algn="ctr" fontAlgn="b"/>
                      <a:r>
                        <a:rPr lang="en-US" sz="3200" b="1" u="none" strike="noStrike" dirty="0">
                          <a:solidFill>
                            <a:schemeClr val="tx1">
                              <a:lumMod val="50000"/>
                            </a:schemeClr>
                          </a:solidFill>
                          <a:effectLst/>
                        </a:rPr>
                        <a:t>FUND BALANCE</a:t>
                      </a:r>
                      <a:endParaRPr lang="en-US" sz="3200" b="1" i="0" u="none" strike="noStrike" dirty="0">
                        <a:solidFill>
                          <a:schemeClr val="tx1">
                            <a:lumMod val="50000"/>
                          </a:schemeClr>
                        </a:solidFill>
                        <a:effectLst/>
                        <a:latin typeface="Calibri"/>
                      </a:endParaRPr>
                    </a:p>
                  </a:txBody>
                  <a:tcPr marL="6350" marR="6350" marT="6349" marB="0" anchor="b"/>
                </a:tc>
                <a:tc hMerge="1">
                  <a:txBody>
                    <a:bodyPr/>
                    <a:lstStyle/>
                    <a:p>
                      <a:endParaRPr lang="en-US"/>
                    </a:p>
                  </a:txBody>
                  <a:tcPr/>
                </a:tc>
                <a:tc hMerge="1">
                  <a:txBody>
                    <a:bodyPr/>
                    <a:lstStyle/>
                    <a:p>
                      <a:endParaRPr lang="en-US"/>
                    </a:p>
                  </a:txBody>
                  <a:tcPr/>
                </a:tc>
              </a:tr>
              <a:tr h="525718">
                <a:tc>
                  <a:txBody>
                    <a:bodyPr/>
                    <a:lstStyle/>
                    <a:p>
                      <a:pPr algn="ctr" fontAlgn="b"/>
                      <a:endParaRPr lang="en-US" sz="2400" b="1" i="0" u="none" strike="noStrike">
                        <a:solidFill>
                          <a:srgbClr val="000000"/>
                        </a:solidFill>
                        <a:effectLst/>
                        <a:latin typeface="Calibri"/>
                      </a:endParaRPr>
                    </a:p>
                  </a:txBody>
                  <a:tcPr marL="6350" marR="6350" marT="6349" marB="0" anchor="b"/>
                </a:tc>
                <a:tc>
                  <a:txBody>
                    <a:bodyPr/>
                    <a:lstStyle/>
                    <a:p>
                      <a:pPr algn="ctr" fontAlgn="b"/>
                      <a:endParaRPr lang="en-US" sz="2400" b="1" i="0" u="none" strike="noStrike" dirty="0">
                        <a:solidFill>
                          <a:srgbClr val="000000"/>
                        </a:solidFill>
                        <a:effectLst/>
                        <a:latin typeface="Calibri"/>
                      </a:endParaRPr>
                    </a:p>
                  </a:txBody>
                  <a:tcPr marL="6350" marR="6350" marT="6349" marB="0" anchor="b"/>
                </a:tc>
                <a:tc>
                  <a:txBody>
                    <a:bodyPr/>
                    <a:lstStyle/>
                    <a:p>
                      <a:pPr algn="l" fontAlgn="b"/>
                      <a:endParaRPr lang="en-US" sz="2400" b="0" i="0" u="none" strike="noStrike" dirty="0">
                        <a:solidFill>
                          <a:srgbClr val="000000"/>
                        </a:solidFill>
                        <a:effectLst/>
                        <a:latin typeface="Calibri"/>
                      </a:endParaRPr>
                    </a:p>
                  </a:txBody>
                  <a:tcPr marL="6350" marR="6350" marT="6349" marB="0" anchor="b"/>
                </a:tc>
              </a:tr>
              <a:tr h="525718">
                <a:tc>
                  <a:txBody>
                    <a:bodyPr/>
                    <a:lstStyle/>
                    <a:p>
                      <a:pPr algn="l" fontAlgn="b"/>
                      <a:r>
                        <a:rPr lang="en-US" sz="2400" u="none" strike="noStrike">
                          <a:solidFill>
                            <a:schemeClr val="tx1">
                              <a:lumMod val="50000"/>
                            </a:schemeClr>
                          </a:solidFill>
                          <a:effectLst/>
                        </a:rPr>
                        <a:t>FY 2012-13</a:t>
                      </a:r>
                      <a:endParaRPr lang="en-US" sz="2400" b="0" i="0" u="none" strike="noStrike">
                        <a:solidFill>
                          <a:schemeClr val="tx1">
                            <a:lumMod val="50000"/>
                          </a:schemeClr>
                        </a:solidFill>
                        <a:effectLst/>
                        <a:latin typeface="Calibri"/>
                      </a:endParaRPr>
                    </a:p>
                  </a:txBody>
                  <a:tcPr marL="6350" marR="6350" marT="6349" marB="0" anchor="b"/>
                </a:tc>
                <a:tc>
                  <a:txBody>
                    <a:bodyPr/>
                    <a:lstStyle/>
                    <a:p>
                      <a:pPr algn="l" fontAlgn="b"/>
                      <a:r>
                        <a:rPr lang="en-US" sz="2400" u="none" strike="noStrike" dirty="0">
                          <a:solidFill>
                            <a:schemeClr val="tx1">
                              <a:lumMod val="50000"/>
                            </a:schemeClr>
                          </a:solidFill>
                          <a:effectLst/>
                        </a:rPr>
                        <a:t> $ 5,019,203.00 </a:t>
                      </a:r>
                      <a:endParaRPr lang="en-US" sz="2400" b="0" i="0" u="none" strike="noStrike" dirty="0">
                        <a:solidFill>
                          <a:schemeClr val="tx1">
                            <a:lumMod val="50000"/>
                          </a:schemeClr>
                        </a:solidFill>
                        <a:effectLst/>
                        <a:latin typeface="Calibri"/>
                      </a:endParaRPr>
                    </a:p>
                  </a:txBody>
                  <a:tcPr marL="6350" marR="6350" marT="6349" marB="0" anchor="b">
                    <a:lnR w="12700" cap="flat" cmpd="sng" algn="ctr">
                      <a:solidFill>
                        <a:schemeClr val="tx1"/>
                      </a:solidFill>
                      <a:prstDash val="solid"/>
                      <a:round/>
                      <a:headEnd type="none" w="med" len="med"/>
                      <a:tailEnd type="none" w="med" len="med"/>
                    </a:lnR>
                  </a:tcPr>
                </a:tc>
                <a:tc>
                  <a:txBody>
                    <a:bodyPr/>
                    <a:lstStyle/>
                    <a:p>
                      <a:pPr algn="l" fontAlgn="b"/>
                      <a:endParaRPr lang="en-US" sz="2400" b="0" i="0" u="none" strike="noStrike" dirty="0">
                        <a:solidFill>
                          <a:srgbClr val="000000"/>
                        </a:solidFill>
                        <a:effectLst/>
                        <a:latin typeface="Calibri"/>
                      </a:endParaRPr>
                    </a:p>
                  </a:txBody>
                  <a:tcPr marL="6350" marR="6350" marT="6349" marB="0" anchor="b">
                    <a:lnL w="12700" cap="flat" cmpd="sng" algn="ctr">
                      <a:solidFill>
                        <a:schemeClr val="tx1"/>
                      </a:solidFill>
                      <a:prstDash val="solid"/>
                      <a:round/>
                      <a:headEnd type="none" w="med" len="med"/>
                      <a:tailEnd type="none" w="med" len="med"/>
                    </a:lnL>
                  </a:tcPr>
                </a:tc>
              </a:tr>
              <a:tr h="525718">
                <a:tc>
                  <a:txBody>
                    <a:bodyPr/>
                    <a:lstStyle/>
                    <a:p>
                      <a:pPr algn="l" fontAlgn="b"/>
                      <a:endParaRPr lang="en-US" sz="2400" b="0" i="0" u="none" strike="noStrike" dirty="0">
                        <a:solidFill>
                          <a:srgbClr val="000000"/>
                        </a:solidFill>
                        <a:effectLst/>
                        <a:latin typeface="Calibri"/>
                      </a:endParaRPr>
                    </a:p>
                  </a:txBody>
                  <a:tcPr marL="6350" marR="6350" marT="6349" marB="0" anchor="b"/>
                </a:tc>
                <a:tc>
                  <a:txBody>
                    <a:bodyPr/>
                    <a:lstStyle/>
                    <a:p>
                      <a:pPr algn="l" fontAlgn="b"/>
                      <a:endParaRPr lang="en-US" sz="2400" b="0" i="0" u="none" strike="noStrike" dirty="0">
                        <a:solidFill>
                          <a:srgbClr val="000000"/>
                        </a:solidFill>
                        <a:effectLst/>
                        <a:latin typeface="Calibri"/>
                      </a:endParaRPr>
                    </a:p>
                  </a:txBody>
                  <a:tcPr marL="6350" marR="6350" marT="6349" marB="0" anchor="b">
                    <a:lnR w="12700" cap="flat" cmpd="sng" algn="ctr">
                      <a:solidFill>
                        <a:schemeClr val="tx1"/>
                      </a:solidFill>
                      <a:prstDash val="solid"/>
                      <a:round/>
                      <a:headEnd type="none" w="med" len="med"/>
                      <a:tailEnd type="none" w="med" len="med"/>
                    </a:lnR>
                  </a:tcPr>
                </a:tc>
                <a:tc>
                  <a:txBody>
                    <a:bodyPr/>
                    <a:lstStyle/>
                    <a:p>
                      <a:pPr algn="ctr" fontAlgn="b"/>
                      <a:r>
                        <a:rPr lang="en-US" sz="2400" b="1" u="none" strike="noStrike" dirty="0">
                          <a:solidFill>
                            <a:srgbClr val="003366"/>
                          </a:solidFill>
                          <a:effectLst/>
                        </a:rPr>
                        <a:t>FUND BALANCE USED </a:t>
                      </a:r>
                      <a:endParaRPr lang="en-US" sz="2400" b="1" i="0" u="none" strike="noStrike" dirty="0">
                        <a:solidFill>
                          <a:srgbClr val="003366"/>
                        </a:solidFill>
                        <a:effectLst/>
                        <a:latin typeface="Calibri"/>
                      </a:endParaRPr>
                    </a:p>
                  </a:txBody>
                  <a:tcPr marL="6350" marR="6350" marT="6349" marB="0" anchor="b">
                    <a:lnL w="12700" cap="flat" cmpd="sng" algn="ctr">
                      <a:solidFill>
                        <a:schemeClr val="tx1"/>
                      </a:solidFill>
                      <a:prstDash val="solid"/>
                      <a:round/>
                      <a:headEnd type="none" w="med" len="med"/>
                      <a:tailEnd type="none" w="med" len="med"/>
                    </a:lnL>
                    <a:solidFill>
                      <a:schemeClr val="accent5">
                        <a:lumMod val="20000"/>
                        <a:lumOff val="80000"/>
                      </a:schemeClr>
                    </a:solidFill>
                  </a:tcPr>
                </a:tc>
              </a:tr>
              <a:tr h="525718">
                <a:tc>
                  <a:txBody>
                    <a:bodyPr/>
                    <a:lstStyle/>
                    <a:p>
                      <a:pPr algn="l" fontAlgn="b"/>
                      <a:r>
                        <a:rPr lang="en-US" sz="2400" u="none" strike="noStrike">
                          <a:solidFill>
                            <a:schemeClr val="tx1">
                              <a:lumMod val="50000"/>
                            </a:schemeClr>
                          </a:solidFill>
                          <a:effectLst/>
                        </a:rPr>
                        <a:t>FY 2013-14</a:t>
                      </a:r>
                      <a:endParaRPr lang="en-US" sz="2400" b="0" i="0" u="none" strike="noStrike">
                        <a:solidFill>
                          <a:schemeClr val="tx1">
                            <a:lumMod val="50000"/>
                          </a:schemeClr>
                        </a:solidFill>
                        <a:effectLst/>
                        <a:latin typeface="Calibri"/>
                      </a:endParaRPr>
                    </a:p>
                  </a:txBody>
                  <a:tcPr marL="6350" marR="6350" marT="6349" marB="0" anchor="b"/>
                </a:tc>
                <a:tc>
                  <a:txBody>
                    <a:bodyPr/>
                    <a:lstStyle/>
                    <a:p>
                      <a:pPr algn="l" fontAlgn="b"/>
                      <a:r>
                        <a:rPr lang="en-US" sz="2400" u="none" strike="noStrike" dirty="0">
                          <a:solidFill>
                            <a:schemeClr val="tx1">
                              <a:lumMod val="50000"/>
                            </a:schemeClr>
                          </a:solidFill>
                          <a:effectLst/>
                        </a:rPr>
                        <a:t> $ 4,623,674.00 </a:t>
                      </a:r>
                      <a:endParaRPr lang="en-US" sz="2400" b="0" i="0" u="none" strike="noStrike" dirty="0">
                        <a:solidFill>
                          <a:schemeClr val="tx1">
                            <a:lumMod val="50000"/>
                          </a:schemeClr>
                        </a:solidFill>
                        <a:effectLst/>
                        <a:latin typeface="Calibri"/>
                      </a:endParaRPr>
                    </a:p>
                  </a:txBody>
                  <a:tcPr marL="6350" marR="6350" marT="6349" marB="0" anchor="b">
                    <a:lnR w="12700" cap="flat" cmpd="sng" algn="ctr">
                      <a:solidFill>
                        <a:schemeClr val="tx1"/>
                      </a:solidFill>
                      <a:prstDash val="solid"/>
                      <a:round/>
                      <a:headEnd type="none" w="med" len="med"/>
                      <a:tailEnd type="none" w="med" len="med"/>
                    </a:lnR>
                  </a:tcPr>
                </a:tc>
                <a:tc>
                  <a:txBody>
                    <a:bodyPr/>
                    <a:lstStyle/>
                    <a:p>
                      <a:pPr algn="l" fontAlgn="b"/>
                      <a:r>
                        <a:rPr lang="en-US" sz="2400" b="1" u="none" strike="noStrike" dirty="0">
                          <a:solidFill>
                            <a:srgbClr val="003366"/>
                          </a:solidFill>
                          <a:effectLst/>
                        </a:rPr>
                        <a:t> $                           395,529.00 </a:t>
                      </a:r>
                      <a:endParaRPr lang="en-US" sz="2400" b="1" i="0" u="none" strike="noStrike" dirty="0">
                        <a:solidFill>
                          <a:srgbClr val="003366"/>
                        </a:solidFill>
                        <a:effectLst/>
                        <a:latin typeface="Calibri"/>
                      </a:endParaRPr>
                    </a:p>
                  </a:txBody>
                  <a:tcPr marL="6350" marR="6350" marT="6349" marB="0" anchor="b">
                    <a:lnL w="12700" cap="flat" cmpd="sng" algn="ctr">
                      <a:solidFill>
                        <a:schemeClr val="tx1"/>
                      </a:solidFill>
                      <a:prstDash val="solid"/>
                      <a:round/>
                      <a:headEnd type="none" w="med" len="med"/>
                      <a:tailEnd type="none" w="med" len="med"/>
                    </a:lnL>
                    <a:solidFill>
                      <a:schemeClr val="accent5">
                        <a:lumMod val="20000"/>
                        <a:lumOff val="80000"/>
                      </a:schemeClr>
                    </a:solidFill>
                  </a:tcPr>
                </a:tc>
              </a:tr>
              <a:tr h="525718">
                <a:tc>
                  <a:txBody>
                    <a:bodyPr/>
                    <a:lstStyle/>
                    <a:p>
                      <a:pPr algn="l" fontAlgn="b"/>
                      <a:endParaRPr lang="en-US" sz="2400" b="0" i="0" u="none" strike="noStrike">
                        <a:solidFill>
                          <a:srgbClr val="000000"/>
                        </a:solidFill>
                        <a:effectLst/>
                        <a:latin typeface="Calibri"/>
                      </a:endParaRPr>
                    </a:p>
                  </a:txBody>
                  <a:tcPr marL="6350" marR="6350" marT="6349" marB="0" anchor="b"/>
                </a:tc>
                <a:tc>
                  <a:txBody>
                    <a:bodyPr/>
                    <a:lstStyle/>
                    <a:p>
                      <a:pPr algn="l" fontAlgn="b"/>
                      <a:endParaRPr lang="en-US" sz="2400" b="0" i="0" u="none" strike="noStrike" dirty="0">
                        <a:solidFill>
                          <a:srgbClr val="000000"/>
                        </a:solidFill>
                        <a:effectLst/>
                        <a:latin typeface="Calibri"/>
                      </a:endParaRPr>
                    </a:p>
                  </a:txBody>
                  <a:tcPr marL="6350" marR="6350" marT="6349" marB="0" anchor="b">
                    <a:lnR w="12700" cap="flat" cmpd="sng" algn="ctr">
                      <a:solidFill>
                        <a:schemeClr val="tx1"/>
                      </a:solidFill>
                      <a:prstDash val="solid"/>
                      <a:round/>
                      <a:headEnd type="none" w="med" len="med"/>
                      <a:tailEnd type="none" w="med" len="med"/>
                    </a:lnR>
                  </a:tcPr>
                </a:tc>
                <a:tc>
                  <a:txBody>
                    <a:bodyPr/>
                    <a:lstStyle/>
                    <a:p>
                      <a:pPr algn="l" fontAlgn="b"/>
                      <a:endParaRPr lang="en-US" sz="2400" b="1" i="0" u="none" strike="noStrike" dirty="0">
                        <a:solidFill>
                          <a:srgbClr val="003366"/>
                        </a:solidFill>
                        <a:effectLst/>
                        <a:latin typeface="Calibri"/>
                      </a:endParaRPr>
                    </a:p>
                  </a:txBody>
                  <a:tcPr marL="6350" marR="6350" marT="6349" marB="0" anchor="b">
                    <a:lnL w="12700" cap="flat" cmpd="sng" algn="ctr">
                      <a:solidFill>
                        <a:schemeClr val="tx1"/>
                      </a:solidFill>
                      <a:prstDash val="solid"/>
                      <a:round/>
                      <a:headEnd type="none" w="med" len="med"/>
                      <a:tailEnd type="none" w="med" len="med"/>
                    </a:lnL>
                    <a:solidFill>
                      <a:schemeClr val="accent5">
                        <a:lumMod val="20000"/>
                        <a:lumOff val="80000"/>
                      </a:schemeClr>
                    </a:solidFill>
                  </a:tcPr>
                </a:tc>
              </a:tr>
              <a:tr h="525718">
                <a:tc>
                  <a:txBody>
                    <a:bodyPr/>
                    <a:lstStyle/>
                    <a:p>
                      <a:pPr algn="l" fontAlgn="b"/>
                      <a:r>
                        <a:rPr lang="en-US" sz="2400" u="none" strike="noStrike">
                          <a:solidFill>
                            <a:schemeClr val="tx1">
                              <a:lumMod val="50000"/>
                            </a:schemeClr>
                          </a:solidFill>
                          <a:effectLst/>
                        </a:rPr>
                        <a:t>FY 2014-15</a:t>
                      </a:r>
                      <a:endParaRPr lang="en-US" sz="2400" b="0" i="0" u="none" strike="noStrike">
                        <a:solidFill>
                          <a:schemeClr val="tx1">
                            <a:lumMod val="50000"/>
                          </a:schemeClr>
                        </a:solidFill>
                        <a:effectLst/>
                        <a:latin typeface="Calibri"/>
                      </a:endParaRPr>
                    </a:p>
                  </a:txBody>
                  <a:tcPr marL="6350" marR="6350" marT="6349" marB="0" anchor="b"/>
                </a:tc>
                <a:tc>
                  <a:txBody>
                    <a:bodyPr/>
                    <a:lstStyle/>
                    <a:p>
                      <a:pPr algn="l" fontAlgn="b"/>
                      <a:r>
                        <a:rPr lang="en-US" sz="2400" u="none" strike="noStrike" dirty="0">
                          <a:solidFill>
                            <a:schemeClr val="tx1">
                              <a:lumMod val="50000"/>
                            </a:schemeClr>
                          </a:solidFill>
                          <a:effectLst/>
                        </a:rPr>
                        <a:t> $ 3,515,292.00 </a:t>
                      </a:r>
                      <a:endParaRPr lang="en-US" sz="2400" b="0" i="0" u="none" strike="noStrike" dirty="0">
                        <a:solidFill>
                          <a:schemeClr val="tx1">
                            <a:lumMod val="50000"/>
                          </a:schemeClr>
                        </a:solidFill>
                        <a:effectLst/>
                        <a:latin typeface="Calibri"/>
                      </a:endParaRPr>
                    </a:p>
                  </a:txBody>
                  <a:tcPr marL="6350" marR="6350" marT="6349" marB="0" anchor="b">
                    <a:lnR w="12700" cap="flat" cmpd="sng" algn="ctr">
                      <a:solidFill>
                        <a:schemeClr val="tx1"/>
                      </a:solidFill>
                      <a:prstDash val="solid"/>
                      <a:round/>
                      <a:headEnd type="none" w="med" len="med"/>
                      <a:tailEnd type="none" w="med" len="med"/>
                    </a:lnR>
                  </a:tcPr>
                </a:tc>
                <a:tc>
                  <a:txBody>
                    <a:bodyPr/>
                    <a:lstStyle/>
                    <a:p>
                      <a:pPr algn="l" fontAlgn="b"/>
                      <a:r>
                        <a:rPr lang="en-US" sz="2400" b="1" u="none" strike="noStrike" dirty="0">
                          <a:solidFill>
                            <a:srgbClr val="003366"/>
                          </a:solidFill>
                          <a:effectLst/>
                        </a:rPr>
                        <a:t> $                       1,108,382.00 </a:t>
                      </a:r>
                      <a:endParaRPr lang="en-US" sz="2400" b="1" i="0" u="none" strike="noStrike" dirty="0">
                        <a:solidFill>
                          <a:srgbClr val="003366"/>
                        </a:solidFill>
                        <a:effectLst/>
                        <a:latin typeface="Calibri"/>
                      </a:endParaRPr>
                    </a:p>
                  </a:txBody>
                  <a:tcPr marL="6350" marR="6350" marT="6349" marB="0" anchor="b">
                    <a:lnL w="12700" cap="flat" cmpd="sng" algn="ctr">
                      <a:solidFill>
                        <a:schemeClr val="tx1"/>
                      </a:solidFill>
                      <a:prstDash val="solid"/>
                      <a:round/>
                      <a:headEnd type="none" w="med" len="med"/>
                      <a:tailEnd type="none" w="med" len="med"/>
                    </a:lnL>
                    <a:solidFill>
                      <a:schemeClr val="accent5">
                        <a:lumMod val="20000"/>
                        <a:lumOff val="80000"/>
                      </a:schemeClr>
                    </a:solidFill>
                  </a:tcPr>
                </a:tc>
              </a:tr>
              <a:tr h="525718">
                <a:tc>
                  <a:txBody>
                    <a:bodyPr/>
                    <a:lstStyle/>
                    <a:p>
                      <a:pPr algn="l" fontAlgn="b"/>
                      <a:endParaRPr lang="en-US" sz="1100" b="0" i="0" u="none" strike="noStrike">
                        <a:solidFill>
                          <a:srgbClr val="000000"/>
                        </a:solidFill>
                        <a:effectLst/>
                        <a:latin typeface="Calibri"/>
                      </a:endParaRPr>
                    </a:p>
                  </a:txBody>
                  <a:tcPr marL="6350" marR="6350" marT="6349" marB="0" anchor="b"/>
                </a:tc>
                <a:tc>
                  <a:txBody>
                    <a:bodyPr/>
                    <a:lstStyle/>
                    <a:p>
                      <a:pPr algn="l" fontAlgn="b"/>
                      <a:endParaRPr lang="en-US" sz="1100" b="0" i="0" u="none" strike="noStrike">
                        <a:solidFill>
                          <a:srgbClr val="000000"/>
                        </a:solidFill>
                        <a:effectLst/>
                        <a:latin typeface="Calibri"/>
                      </a:endParaRPr>
                    </a:p>
                  </a:txBody>
                  <a:tcPr marL="6350" marR="6350" marT="6349" marB="0" anchor="b">
                    <a:lnR w="12700" cap="flat" cmpd="sng" algn="ctr">
                      <a:solidFill>
                        <a:schemeClr val="tx1"/>
                      </a:solidFill>
                      <a:prstDash val="solid"/>
                      <a:round/>
                      <a:headEnd type="none" w="med" len="med"/>
                      <a:tailEnd type="none" w="med" len="med"/>
                    </a:lnR>
                  </a:tcPr>
                </a:tc>
                <a:tc>
                  <a:txBody>
                    <a:bodyPr/>
                    <a:lstStyle/>
                    <a:p>
                      <a:pPr algn="l" fontAlgn="b"/>
                      <a:endParaRPr lang="en-US" sz="1100" b="0" i="0" u="none" strike="noStrike" dirty="0">
                        <a:solidFill>
                          <a:srgbClr val="000000"/>
                        </a:solidFill>
                        <a:effectLst/>
                        <a:latin typeface="Calibri"/>
                      </a:endParaRPr>
                    </a:p>
                  </a:txBody>
                  <a:tcPr marL="6350" marR="6350" marT="6349" marB="0" anchor="b">
                    <a:lnL w="12700" cap="flat" cmpd="sng" algn="ctr">
                      <a:solidFill>
                        <a:schemeClr val="tx1"/>
                      </a:solidFill>
                      <a:prstDash val="solid"/>
                      <a:round/>
                      <a:headEnd type="none" w="med" len="med"/>
                      <a:tailEnd type="none" w="med" len="med"/>
                    </a:lnL>
                  </a:tcPr>
                </a:tc>
              </a:tr>
              <a:tr h="525718">
                <a:tc>
                  <a:txBody>
                    <a:bodyPr/>
                    <a:lstStyle/>
                    <a:p>
                      <a:pPr algn="l" fontAlgn="b"/>
                      <a:r>
                        <a:rPr lang="en-US" sz="2400" u="none" strike="noStrike" dirty="0">
                          <a:solidFill>
                            <a:schemeClr val="tx1">
                              <a:lumMod val="50000"/>
                            </a:schemeClr>
                          </a:solidFill>
                          <a:effectLst/>
                        </a:rPr>
                        <a:t>FY 2015-16</a:t>
                      </a:r>
                      <a:endParaRPr lang="en-US" sz="2400" b="0" i="0" u="none" strike="noStrike" dirty="0">
                        <a:solidFill>
                          <a:schemeClr val="tx1">
                            <a:lumMod val="50000"/>
                          </a:schemeClr>
                        </a:solidFill>
                        <a:effectLst/>
                        <a:latin typeface="Calibri"/>
                      </a:endParaRPr>
                    </a:p>
                  </a:txBody>
                  <a:tcPr marL="6350" marR="6350" marT="6349" marB="0" anchor="b"/>
                </a:tc>
                <a:tc>
                  <a:txBody>
                    <a:bodyPr/>
                    <a:lstStyle/>
                    <a:p>
                      <a:pPr algn="l" fontAlgn="b"/>
                      <a:r>
                        <a:rPr lang="en-US" sz="2400" u="none" strike="noStrike">
                          <a:solidFill>
                            <a:schemeClr val="tx1">
                              <a:lumMod val="50000"/>
                            </a:schemeClr>
                          </a:solidFill>
                          <a:effectLst/>
                        </a:rPr>
                        <a:t> $ 1,933,961.00 </a:t>
                      </a:r>
                      <a:endParaRPr lang="en-US" sz="2400" b="0" i="0" u="none" strike="noStrike">
                        <a:solidFill>
                          <a:schemeClr val="tx1">
                            <a:lumMod val="50000"/>
                          </a:schemeClr>
                        </a:solidFill>
                        <a:effectLst/>
                        <a:latin typeface="Calibri"/>
                      </a:endParaRPr>
                    </a:p>
                  </a:txBody>
                  <a:tcPr marL="6350" marR="6350" marT="6349" marB="0" anchor="b">
                    <a:lnR w="12700" cap="flat" cmpd="sng" algn="ctr">
                      <a:solidFill>
                        <a:schemeClr val="tx1"/>
                      </a:solidFill>
                      <a:prstDash val="solid"/>
                      <a:round/>
                      <a:headEnd type="none" w="med" len="med"/>
                      <a:tailEnd type="none" w="med" len="med"/>
                    </a:lnR>
                  </a:tcPr>
                </a:tc>
                <a:tc>
                  <a:txBody>
                    <a:bodyPr/>
                    <a:lstStyle/>
                    <a:p>
                      <a:pPr algn="l" fontAlgn="b"/>
                      <a:r>
                        <a:rPr lang="en-US" sz="2400" u="none" strike="noStrike" dirty="0">
                          <a:solidFill>
                            <a:schemeClr val="tx1">
                              <a:lumMod val="50000"/>
                            </a:schemeClr>
                          </a:solidFill>
                          <a:effectLst/>
                        </a:rPr>
                        <a:t>Fund Balance Appropriated</a:t>
                      </a:r>
                      <a:endParaRPr lang="en-US" sz="2400" b="0" i="0" u="none" strike="noStrike" dirty="0">
                        <a:solidFill>
                          <a:schemeClr val="tx1">
                            <a:lumMod val="50000"/>
                          </a:schemeClr>
                        </a:solidFill>
                        <a:effectLst/>
                        <a:latin typeface="Calibri"/>
                      </a:endParaRPr>
                    </a:p>
                  </a:txBody>
                  <a:tcPr marL="6350" marR="6350" marT="6349" marB="0" anchor="b">
                    <a:lnL w="12700" cap="flat" cmpd="sng" algn="ctr">
                      <a:solidFill>
                        <a:schemeClr val="tx1"/>
                      </a:solidFill>
                      <a:prstDash val="solid"/>
                      <a:round/>
                      <a:headEnd type="none" w="med" len="med"/>
                      <a:tailEnd type="none" w="med" len="med"/>
                    </a:lnL>
                  </a:tcPr>
                </a:tc>
              </a:tr>
              <a:tr h="631115">
                <a:tc>
                  <a:txBody>
                    <a:bodyPr/>
                    <a:lstStyle/>
                    <a:p>
                      <a:pPr algn="l" fontAlgn="b"/>
                      <a:endParaRPr lang="en-US" sz="2400" b="0" i="0" u="none" strike="noStrike" dirty="0">
                        <a:solidFill>
                          <a:schemeClr val="tx1">
                            <a:lumMod val="50000"/>
                          </a:schemeClr>
                        </a:solidFill>
                        <a:effectLst/>
                        <a:latin typeface="Calibri"/>
                      </a:endParaRPr>
                    </a:p>
                  </a:txBody>
                  <a:tcPr marL="6350" marR="6350" marT="6349" marB="0" anchor="b"/>
                </a:tc>
                <a:tc>
                  <a:txBody>
                    <a:bodyPr/>
                    <a:lstStyle/>
                    <a:p>
                      <a:pPr algn="l" fontAlgn="b"/>
                      <a:r>
                        <a:rPr lang="en-US" sz="2400" u="none" strike="noStrike" dirty="0">
                          <a:solidFill>
                            <a:schemeClr val="tx1">
                              <a:lumMod val="50000"/>
                            </a:schemeClr>
                          </a:solidFill>
                          <a:effectLst/>
                        </a:rPr>
                        <a:t> $ 1,316,446.00 </a:t>
                      </a:r>
                      <a:endParaRPr lang="en-US" sz="2400" b="0" i="0" u="none" strike="noStrike" dirty="0">
                        <a:solidFill>
                          <a:schemeClr val="tx1">
                            <a:lumMod val="50000"/>
                          </a:schemeClr>
                        </a:solidFill>
                        <a:effectLst/>
                        <a:latin typeface="Calibri"/>
                      </a:endParaRPr>
                    </a:p>
                  </a:txBody>
                  <a:tcPr marL="6350" marR="6350" marT="6349" marB="0" anchor="b">
                    <a:lnR w="12700" cap="flat" cmpd="sng" algn="ctr">
                      <a:solidFill>
                        <a:schemeClr val="tx1"/>
                      </a:solidFill>
                      <a:prstDash val="solid"/>
                      <a:round/>
                      <a:headEnd type="none" w="med" len="med"/>
                      <a:tailEnd type="none" w="med" len="med"/>
                    </a:lnR>
                  </a:tcPr>
                </a:tc>
                <a:tc>
                  <a:txBody>
                    <a:bodyPr/>
                    <a:lstStyle/>
                    <a:p>
                      <a:pPr algn="l" fontAlgn="b"/>
                      <a:r>
                        <a:rPr lang="en-US" sz="2400" u="none" strike="noStrike" dirty="0">
                          <a:solidFill>
                            <a:schemeClr val="tx1">
                              <a:lumMod val="50000"/>
                            </a:schemeClr>
                          </a:solidFill>
                          <a:effectLst/>
                        </a:rPr>
                        <a:t>Unassigned</a:t>
                      </a:r>
                      <a:endParaRPr lang="en-US" sz="2400" b="0" i="0" u="none" strike="noStrike" dirty="0">
                        <a:solidFill>
                          <a:schemeClr val="tx1">
                            <a:lumMod val="50000"/>
                          </a:schemeClr>
                        </a:solidFill>
                        <a:effectLst/>
                        <a:latin typeface="Calibri"/>
                      </a:endParaRPr>
                    </a:p>
                  </a:txBody>
                  <a:tcPr marL="6350" marR="6350" marT="6349" marB="0" anchor="b">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18608509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Angles">
  <a:themeElements>
    <a:clrScheme name="Custom 2">
      <a:dk1>
        <a:srgbClr val="4387BC"/>
      </a:dk1>
      <a:lt1>
        <a:sysClr val="window" lastClr="FFFFFF"/>
      </a:lt1>
      <a:dk2>
        <a:srgbClr val="318FC5"/>
      </a:dk2>
      <a:lt2>
        <a:srgbClr val="AEE8FB"/>
      </a:lt2>
      <a:accent1>
        <a:srgbClr val="76C5EF"/>
      </a:accent1>
      <a:accent2>
        <a:srgbClr val="2C5A7E"/>
      </a:accent2>
      <a:accent3>
        <a:srgbClr val="184762"/>
      </a:accent3>
      <a:accent4>
        <a:srgbClr val="70A525"/>
      </a:accent4>
      <a:accent5>
        <a:srgbClr val="A5D848"/>
      </a:accent5>
      <a:accent6>
        <a:srgbClr val="20768C"/>
      </a:accent6>
      <a:hlink>
        <a:srgbClr val="8EB7D6"/>
      </a:hlink>
      <a:folHlink>
        <a:srgbClr val="099BCA"/>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Clarity">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Story">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tory">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Angles</Template>
  <TotalTime>2497</TotalTime>
  <Words>1800</Words>
  <Application>Microsoft Office PowerPoint</Application>
  <PresentationFormat>On-screen Show (4:3)</PresentationFormat>
  <Paragraphs>313</Paragraphs>
  <Slides>54</Slides>
  <Notes>17</Notes>
  <HiddenSlides>0</HiddenSlides>
  <MMClips>0</MMClips>
  <ScaleCrop>false</ScaleCrop>
  <HeadingPairs>
    <vt:vector size="6" baseType="variant">
      <vt:variant>
        <vt:lpstr>Theme</vt:lpstr>
      </vt:variant>
      <vt:variant>
        <vt:i4>5</vt:i4>
      </vt:variant>
      <vt:variant>
        <vt:lpstr>Embedded OLE Servers</vt:lpstr>
      </vt:variant>
      <vt:variant>
        <vt:i4>2</vt:i4>
      </vt:variant>
      <vt:variant>
        <vt:lpstr>Slide Titles</vt:lpstr>
      </vt:variant>
      <vt:variant>
        <vt:i4>54</vt:i4>
      </vt:variant>
    </vt:vector>
  </HeadingPairs>
  <TitlesOfParts>
    <vt:vector size="61" baseType="lpstr">
      <vt:lpstr>Angles</vt:lpstr>
      <vt:lpstr>Clarity</vt:lpstr>
      <vt:lpstr>Story</vt:lpstr>
      <vt:lpstr>Office Theme</vt:lpstr>
      <vt:lpstr>1_Office Theme</vt:lpstr>
      <vt:lpstr>Worksheet</vt:lpstr>
      <vt:lpstr>Chart</vt:lpstr>
      <vt:lpstr>Haywood County Schools </vt:lpstr>
      <vt:lpstr>Demographic Information</vt:lpstr>
      <vt:lpstr>PowerPoint Presentation</vt:lpstr>
      <vt:lpstr>PowerPoint Presentation</vt:lpstr>
      <vt:lpstr>2.4 Million Cut – Board voted 02-16-16</vt:lpstr>
      <vt:lpstr>Personnel</vt:lpstr>
      <vt:lpstr>Performance</vt:lpstr>
      <vt:lpstr>Performance Letter Grades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Gym Light Replacement</vt:lpstr>
      <vt:lpstr>Access Control</vt:lpstr>
      <vt:lpstr>Heating and Air Conditioning </vt:lpstr>
      <vt:lpstr>Roof Replacement</vt:lpstr>
      <vt:lpstr>Gravel for playgrounds</vt:lpstr>
      <vt:lpstr>Replacement of Windows </vt:lpstr>
      <vt:lpstr>Cafeteria Tables </vt:lpstr>
      <vt:lpstr>Activity Bus &amp; Cameras</vt:lpstr>
      <vt:lpstr>Capital Expense 15-16</vt:lpstr>
      <vt:lpstr>Proposed Expenditures 16-17 </vt:lpstr>
      <vt:lpstr>Projected 5 year needs</vt:lpstr>
      <vt:lpstr>Transporting Students    2016-2017</vt:lpstr>
      <vt:lpstr>Transporting Students    2016-2017</vt:lpstr>
      <vt:lpstr>Activity Bus</vt:lpstr>
      <vt:lpstr>Transporting Students    2016-2017</vt:lpstr>
      <vt:lpstr>   The State of Child Nutrition  2010 - 2015</vt:lpstr>
      <vt:lpstr>Food Cost</vt:lpstr>
      <vt:lpstr>Labor Cost  </vt:lpstr>
      <vt:lpstr> Cost of benefits</vt:lpstr>
      <vt:lpstr>Expenses </vt:lpstr>
      <vt:lpstr> Revenue</vt:lpstr>
      <vt:lpstr>Meal Price Increases</vt:lpstr>
      <vt:lpstr>Fund Balance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Nolte</dc:creator>
  <cp:lastModifiedBy>Brooke King</cp:lastModifiedBy>
  <cp:revision>243</cp:revision>
  <cp:lastPrinted>2016-04-13T17:47:03Z</cp:lastPrinted>
  <dcterms:created xsi:type="dcterms:W3CDTF">2014-04-01T19:11:45Z</dcterms:created>
  <dcterms:modified xsi:type="dcterms:W3CDTF">2016-04-14T13:38:01Z</dcterms:modified>
</cp:coreProperties>
</file>